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56" r:id="rId2"/>
    <p:sldId id="292" r:id="rId3"/>
    <p:sldId id="304" r:id="rId4"/>
    <p:sldId id="298"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280" r:id="rId20"/>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11B"/>
    <a:srgbClr val="006600"/>
    <a:srgbClr val="5A702E"/>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854" autoAdjust="0"/>
  </p:normalViewPr>
  <p:slideViewPr>
    <p:cSldViewPr snapToGrid="0" snapToObjects="1">
      <p:cViewPr>
        <p:scale>
          <a:sx n="99" d="100"/>
          <a:sy n="99" d="100"/>
        </p:scale>
        <p:origin x="-1338" y="-7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59" d="100"/>
          <a:sy n="59" d="100"/>
        </p:scale>
        <p:origin x="-2741" y="-86"/>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8402"/>
          </a:xfrm>
          <a:prstGeom prst="rect">
            <a:avLst/>
          </a:prstGeom>
        </p:spPr>
        <p:txBody>
          <a:bodyPr vert="horz" lIns="92302" tIns="46150" rIns="92302" bIns="46150" rtlCol="0"/>
          <a:lstStyle>
            <a:lvl1pPr algn="l">
              <a:defRPr sz="1200"/>
            </a:lvl1pPr>
          </a:lstStyle>
          <a:p>
            <a:pPr>
              <a:defRPr/>
            </a:pPr>
            <a:endParaRPr lang="lv-LV"/>
          </a:p>
        </p:txBody>
      </p:sp>
      <p:sp>
        <p:nvSpPr>
          <p:cNvPr id="3" name="Date Placeholder 2"/>
          <p:cNvSpPr>
            <a:spLocks noGrp="1"/>
          </p:cNvSpPr>
          <p:nvPr>
            <p:ph type="dt" sz="quarter" idx="1"/>
          </p:nvPr>
        </p:nvSpPr>
        <p:spPr>
          <a:xfrm>
            <a:off x="3851098" y="0"/>
            <a:ext cx="2944958" cy="498402"/>
          </a:xfrm>
          <a:prstGeom prst="rect">
            <a:avLst/>
          </a:prstGeom>
        </p:spPr>
        <p:txBody>
          <a:bodyPr vert="horz" lIns="92302" tIns="46150" rIns="92302" bIns="46150" rtlCol="0"/>
          <a:lstStyle>
            <a:lvl1pPr algn="r">
              <a:defRPr sz="1200"/>
            </a:lvl1pPr>
          </a:lstStyle>
          <a:p>
            <a:pPr>
              <a:defRPr/>
            </a:pPr>
            <a:fld id="{EC0EC8E2-55D4-4A10-B4ED-9413B2138E66}" type="datetimeFigureOut">
              <a:rPr lang="lv-LV"/>
              <a:pPr>
                <a:defRPr/>
              </a:pPr>
              <a:t>06.05.2015</a:t>
            </a:fld>
            <a:endParaRPr lang="lv-LV"/>
          </a:p>
        </p:txBody>
      </p:sp>
      <p:sp>
        <p:nvSpPr>
          <p:cNvPr id="4" name="Footer Placeholder 3"/>
          <p:cNvSpPr>
            <a:spLocks noGrp="1"/>
          </p:cNvSpPr>
          <p:nvPr>
            <p:ph type="ftr" sz="quarter" idx="2"/>
          </p:nvPr>
        </p:nvSpPr>
        <p:spPr>
          <a:xfrm>
            <a:off x="0" y="9428238"/>
            <a:ext cx="2944958" cy="498401"/>
          </a:xfrm>
          <a:prstGeom prst="rect">
            <a:avLst/>
          </a:prstGeom>
        </p:spPr>
        <p:txBody>
          <a:bodyPr vert="horz" lIns="92302" tIns="46150" rIns="92302" bIns="46150" rtlCol="0" anchor="b"/>
          <a:lstStyle>
            <a:lvl1pPr algn="l">
              <a:defRPr sz="1200"/>
            </a:lvl1pPr>
          </a:lstStyle>
          <a:p>
            <a:pPr>
              <a:defRPr/>
            </a:pPr>
            <a:endParaRPr lang="lv-LV"/>
          </a:p>
        </p:txBody>
      </p:sp>
      <p:sp>
        <p:nvSpPr>
          <p:cNvPr id="5" name="Slide Number Placeholder 4"/>
          <p:cNvSpPr>
            <a:spLocks noGrp="1"/>
          </p:cNvSpPr>
          <p:nvPr>
            <p:ph type="sldNum" sz="quarter" idx="3"/>
          </p:nvPr>
        </p:nvSpPr>
        <p:spPr>
          <a:xfrm>
            <a:off x="3851098" y="9428238"/>
            <a:ext cx="2944958" cy="498401"/>
          </a:xfrm>
          <a:prstGeom prst="rect">
            <a:avLst/>
          </a:prstGeom>
        </p:spPr>
        <p:txBody>
          <a:bodyPr vert="horz" wrap="square" lIns="92302" tIns="46150" rIns="92302" bIns="46150" numCol="1" anchor="b" anchorCtr="0" compatLnSpc="1">
            <a:prstTxWarp prst="textNoShape">
              <a:avLst/>
            </a:prstTxWarp>
          </a:bodyPr>
          <a:lstStyle>
            <a:lvl1pPr algn="r">
              <a:defRPr sz="1200"/>
            </a:lvl1pPr>
          </a:lstStyle>
          <a:p>
            <a:pPr>
              <a:defRPr/>
            </a:pPr>
            <a:fld id="{062FC8B6-B5AB-480A-90BD-10F2BB418005}" type="slidenum">
              <a:rPr lang="lv-LV"/>
              <a:pPr>
                <a:defRPr/>
              </a:pPr>
              <a:t>‹#›</a:t>
            </a:fld>
            <a:endParaRPr lang="lv-LV"/>
          </a:p>
        </p:txBody>
      </p:sp>
    </p:spTree>
    <p:extLst>
      <p:ext uri="{BB962C8B-B14F-4D97-AF65-F5344CB8AC3E}">
        <p14:creationId xmlns:p14="http://schemas.microsoft.com/office/powerpoint/2010/main" val="280568573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6810"/>
          </a:xfrm>
          <a:prstGeom prst="rect">
            <a:avLst/>
          </a:prstGeom>
        </p:spPr>
        <p:txBody>
          <a:bodyPr vert="horz" lIns="92302" tIns="46150" rIns="92302" bIns="46150" rtlCol="0"/>
          <a:lstStyle>
            <a:lvl1pPr algn="l" defTabSz="948430" eaLnBrk="1" fontAlgn="auto" hangingPunct="1">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51098" y="0"/>
            <a:ext cx="2944958" cy="496810"/>
          </a:xfrm>
          <a:prstGeom prst="rect">
            <a:avLst/>
          </a:prstGeom>
        </p:spPr>
        <p:txBody>
          <a:bodyPr vert="horz" wrap="square" lIns="92302" tIns="46150" rIns="92302" bIns="46150" numCol="1" anchor="t" anchorCtr="0" compatLnSpc="1">
            <a:prstTxWarp prst="textNoShape">
              <a:avLst/>
            </a:prstTxWarp>
          </a:bodyPr>
          <a:lstStyle>
            <a:lvl1pPr algn="r" eaLnBrk="1" hangingPunct="1">
              <a:defRPr sz="1200">
                <a:latin typeface="Calibri" pitchFamily="34" charset="0"/>
              </a:defRPr>
            </a:lvl1pPr>
          </a:lstStyle>
          <a:p>
            <a:pPr>
              <a:defRPr/>
            </a:pPr>
            <a:fld id="{C1032C7D-E51C-4203-B18C-C5316B5E2443}" type="datetimeFigureOut">
              <a:rPr lang="lv-LV" altLang="lv-LV"/>
              <a:pPr>
                <a:defRPr/>
              </a:pPr>
              <a:t>06.05.2015</a:t>
            </a:fld>
            <a:endParaRPr lang="lv-LV" alt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302" tIns="46150" rIns="92302" bIns="46150" rtlCol="0" anchor="ctr"/>
          <a:lstStyle/>
          <a:p>
            <a:pPr lvl="0"/>
            <a:endParaRPr lang="lv-LV" noProof="0"/>
          </a:p>
        </p:txBody>
      </p:sp>
      <p:sp>
        <p:nvSpPr>
          <p:cNvPr id="5" name="Notes Placeholder 4"/>
          <p:cNvSpPr>
            <a:spLocks noGrp="1"/>
          </p:cNvSpPr>
          <p:nvPr>
            <p:ph type="body" sz="quarter" idx="3"/>
          </p:nvPr>
        </p:nvSpPr>
        <p:spPr>
          <a:xfrm>
            <a:off x="679607" y="4714916"/>
            <a:ext cx="5438464" cy="4466509"/>
          </a:xfrm>
          <a:prstGeom prst="rect">
            <a:avLst/>
          </a:prstGeom>
        </p:spPr>
        <p:txBody>
          <a:bodyPr vert="horz" lIns="92302" tIns="46150" rIns="92302" bIns="4615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428236"/>
            <a:ext cx="2944958" cy="496810"/>
          </a:xfrm>
          <a:prstGeom prst="rect">
            <a:avLst/>
          </a:prstGeom>
        </p:spPr>
        <p:txBody>
          <a:bodyPr vert="horz" lIns="92302" tIns="46150" rIns="92302" bIns="46150" rtlCol="0" anchor="b"/>
          <a:lstStyle>
            <a:lvl1pPr algn="l" defTabSz="948430" eaLnBrk="1" fontAlgn="auto" hangingPunct="1">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51098" y="9428236"/>
            <a:ext cx="2944958" cy="496810"/>
          </a:xfrm>
          <a:prstGeom prst="rect">
            <a:avLst/>
          </a:prstGeom>
        </p:spPr>
        <p:txBody>
          <a:bodyPr vert="horz" wrap="square" lIns="92302" tIns="46150" rIns="92302" bIns="46150" numCol="1" anchor="b" anchorCtr="0" compatLnSpc="1">
            <a:prstTxWarp prst="textNoShape">
              <a:avLst/>
            </a:prstTxWarp>
          </a:bodyPr>
          <a:lstStyle>
            <a:lvl1pPr algn="r" eaLnBrk="1" hangingPunct="1">
              <a:defRPr sz="1200">
                <a:latin typeface="Calibri" pitchFamily="34" charset="0"/>
              </a:defRPr>
            </a:lvl1pPr>
          </a:lstStyle>
          <a:p>
            <a:pPr>
              <a:defRPr/>
            </a:pPr>
            <a:fld id="{CC9037F8-B5CA-475C-8F10-D4992AD0133A}" type="slidenum">
              <a:rPr lang="lv-LV" altLang="lv-LV"/>
              <a:pPr>
                <a:defRPr/>
              </a:pPr>
              <a:t>‹#›</a:t>
            </a:fld>
            <a:endParaRPr lang="lv-LV" altLang="lv-LV"/>
          </a:p>
        </p:txBody>
      </p:sp>
    </p:spTree>
    <p:extLst>
      <p:ext uri="{BB962C8B-B14F-4D97-AF65-F5344CB8AC3E}">
        <p14:creationId xmlns:p14="http://schemas.microsoft.com/office/powerpoint/2010/main" val="3135282706"/>
      </p:ext>
    </p:extLst>
  </p:cSld>
  <p:clrMap bg1="lt1" tx1="dk1" bg2="lt2" tx2="dk2" accent1="accent1" accent2="accent2" accent3="accent3" accent4="accent4" accent5="accent5" accent6="accent6" hlink="hlink" folHlink="folHlink"/>
  <p:hf hdr="0"/>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2</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12</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13</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14</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15</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16</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17</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18</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ChangeArrowheads="1"/>
          </p:cNvSpPr>
          <p:nvPr/>
        </p:nvSpPr>
        <p:spPr bwMode="auto">
          <a:xfrm>
            <a:off x="3851098" y="9428236"/>
            <a:ext cx="2944958" cy="496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95" tIns="46146" rIns="92295" bIns="46146" anchor="b"/>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algn="r" eaLnBrk="1" hangingPunct="1"/>
            <a:fld id="{B2141D69-B547-4A28-B950-CC1E0FC01AE8}" type="slidenum">
              <a:rPr lang="lv-LV" sz="1200">
                <a:solidFill>
                  <a:srgbClr val="000000"/>
                </a:solidFill>
                <a:latin typeface="Arial" charset="0"/>
              </a:rPr>
              <a:pPr algn="r" eaLnBrk="1" hangingPunct="1"/>
              <a:t>19</a:t>
            </a:fld>
            <a:endParaRPr lang="lv-LV" sz="1200">
              <a:solidFill>
                <a:srgbClr val="000000"/>
              </a:solidFill>
              <a:latin typeface="Arial" charset="0"/>
            </a:endParaRPr>
          </a:p>
        </p:txBody>
      </p:sp>
      <p:sp>
        <p:nvSpPr>
          <p:cNvPr id="34819" name="Slide Image Placeholder 2"/>
          <p:cNvSpPr>
            <a:spLocks noGrp="1" noRot="1" noChangeAspect="1" noTextEdit="1"/>
          </p:cNvSpPr>
          <p:nvPr>
            <p:ph type="sldImg"/>
          </p:nvPr>
        </p:nvSpPr>
        <p:spPr bwMode="auto">
          <a:xfrm>
            <a:off x="679450" y="809625"/>
            <a:ext cx="5386388" cy="40401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smtClean="0"/>
          </a:p>
        </p:txBody>
      </p:sp>
      <p:sp>
        <p:nvSpPr>
          <p:cNvPr id="2" name="Date Placeholder 1"/>
          <p:cNvSpPr>
            <a:spLocks noGrp="1"/>
          </p:cNvSpPr>
          <p:nvPr>
            <p:ph type="dt" idx="10"/>
          </p:nvPr>
        </p:nvSpPr>
        <p:spPr/>
        <p:txBody>
          <a:bodyPr/>
          <a:lstStyle/>
          <a:p>
            <a:pPr>
              <a:defRPr/>
            </a:pPr>
            <a:fld id="{88DF3BA0-D155-4884-A26E-19647F390A9D}" type="datetime1">
              <a:rPr lang="lv-LV" altLang="lv-LV" smtClean="0"/>
              <a:t>06.05.2015</a:t>
            </a:fld>
            <a:endParaRPr lang="lv-LV" altLang="lv-LV"/>
          </a:p>
        </p:txBody>
      </p:sp>
      <p:sp>
        <p:nvSpPr>
          <p:cNvPr id="3" name="Footer Placeholder 2"/>
          <p:cNvSpPr>
            <a:spLocks noGrp="1"/>
          </p:cNvSpPr>
          <p:nvPr>
            <p:ph type="ftr" sz="quarter" idx="11"/>
          </p:nvPr>
        </p:nvSpPr>
        <p:spPr/>
        <p:txBody>
          <a:bodyPr/>
          <a:lstStyle/>
          <a:p>
            <a:pPr>
              <a:defRPr/>
            </a:pPr>
            <a:endParaRPr 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3</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5</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6</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7</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8</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9</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10</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C9037F8-B5CA-475C-8F10-D4992AD0133A}" type="slidenum">
              <a:rPr lang="lv-LV" altLang="lv-LV" smtClean="0"/>
              <a:pPr>
                <a:defRPr/>
              </a:pPr>
              <a:t>11</a:t>
            </a:fld>
            <a:endParaRPr lang="lv-LV" altLang="lv-LV"/>
          </a:p>
        </p:txBody>
      </p:sp>
      <p:sp>
        <p:nvSpPr>
          <p:cNvPr id="5" name="Date Placeholder 4"/>
          <p:cNvSpPr>
            <a:spLocks noGrp="1"/>
          </p:cNvSpPr>
          <p:nvPr>
            <p:ph type="dt" idx="11"/>
          </p:nvPr>
        </p:nvSpPr>
        <p:spPr/>
        <p:txBody>
          <a:bodyPr/>
          <a:lstStyle/>
          <a:p>
            <a:pPr>
              <a:defRPr/>
            </a:pPr>
            <a:fld id="{3746030D-D797-4DC4-AFE7-4DC537E6A984}" type="datetime1">
              <a:rPr lang="lv-LV" altLang="lv-LV" smtClean="0"/>
              <a:t>06.05.2015</a:t>
            </a:fld>
            <a:endParaRPr lang="lv-LV" altLang="lv-LV"/>
          </a:p>
        </p:txBody>
      </p:sp>
      <p:sp>
        <p:nvSpPr>
          <p:cNvPr id="6" name="Footer Placeholder 5"/>
          <p:cNvSpPr>
            <a:spLocks noGrp="1"/>
          </p:cNvSpPr>
          <p:nvPr>
            <p:ph type="ftr" sz="quarter" idx="12"/>
          </p:nvPr>
        </p:nvSpPr>
        <p:spPr/>
        <p:txBody>
          <a:bodyPr/>
          <a:lstStyle/>
          <a:p>
            <a:pPr>
              <a:defRPr/>
            </a:pPr>
            <a:endParaRPr lang="lv-LV"/>
          </a:p>
        </p:txBody>
      </p:sp>
    </p:spTree>
    <p:extLst>
      <p:ext uri="{BB962C8B-B14F-4D97-AF65-F5344CB8AC3E}">
        <p14:creationId xmlns:p14="http://schemas.microsoft.com/office/powerpoint/2010/main" val="28624414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2046602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pPr>
              <a:defRPr/>
            </a:pPr>
            <a:fld id="{DB47B6B7-9A4E-4EBB-9746-0A19615DC07A}" type="slidenum">
              <a:rPr lang="en-US" altLang="lv-LV"/>
              <a:pPr>
                <a:defRPr/>
              </a:pPr>
              <a:t>‹#›</a:t>
            </a:fld>
            <a:fld id="{15AF52DB-64C4-4699-878D-5AB02EAE9966}" type="slidenum">
              <a:rPr lang="en-US" altLang="lv-LV"/>
              <a:pPr>
                <a:defRPr/>
              </a:pPr>
              <a:t>‹#›</a:t>
            </a:fld>
            <a:endParaRPr lang="en-US" altLang="lv-LV"/>
          </a:p>
        </p:txBody>
      </p:sp>
      <p:sp>
        <p:nvSpPr>
          <p:cNvPr id="5" name="Footer Placeholder 4"/>
          <p:cNvSpPr>
            <a:spLocks noGrp="1"/>
          </p:cNvSpPr>
          <p:nvPr>
            <p:ph type="ftr" sz="quarter" idx="11"/>
          </p:nvPr>
        </p:nvSpPr>
        <p:spPr/>
        <p:txBody>
          <a:bodyPr/>
          <a:lstStyle>
            <a:lvl1pPr>
              <a:defRPr/>
            </a:lvl1pPr>
          </a:lstStyle>
          <a:p>
            <a:pPr>
              <a:defRPr/>
            </a:pPr>
            <a:r>
              <a:rPr lang="en-US" dirty="0" smtClean="0"/>
              <a:t>Daugavpils</a:t>
            </a:r>
            <a:endParaRPr lang="en-US" dirty="0"/>
          </a:p>
        </p:txBody>
      </p:sp>
      <p:sp>
        <p:nvSpPr>
          <p:cNvPr id="6" name="Date Placeholder 3"/>
          <p:cNvSpPr>
            <a:spLocks noGrp="1"/>
          </p:cNvSpPr>
          <p:nvPr>
            <p:ph type="dt" sz="half" idx="12"/>
          </p:nvPr>
        </p:nvSpPr>
        <p:spPr/>
        <p:txBody>
          <a:bodyPr/>
          <a:lstStyle>
            <a:lvl1pPr>
              <a:defRPr/>
            </a:lvl1pPr>
          </a:lstStyle>
          <a:p>
            <a:pPr>
              <a:defRPr/>
            </a:pPr>
            <a:r>
              <a:rPr lang="lv-LV" smtClean="0"/>
              <a:t>31.02.2015.</a:t>
            </a:r>
            <a:endParaRPr lang="en-US"/>
          </a:p>
        </p:txBody>
      </p:sp>
    </p:spTree>
    <p:extLst>
      <p:ext uri="{BB962C8B-B14F-4D97-AF65-F5344CB8AC3E}">
        <p14:creationId xmlns:p14="http://schemas.microsoft.com/office/powerpoint/2010/main" val="3854925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29944DC4-AA79-4F28-AB76-15146EFD90DE}" type="slidenum">
              <a:rPr lang="en-US" altLang="lv-LV"/>
              <a:pPr>
                <a:defRPr/>
              </a:pPr>
              <a:t>‹#›</a:t>
            </a:fld>
            <a:endParaRPr lang="en-US" altLang="lv-LV"/>
          </a:p>
        </p:txBody>
      </p:sp>
    </p:spTree>
    <p:extLst>
      <p:ext uri="{BB962C8B-B14F-4D97-AF65-F5344CB8AC3E}">
        <p14:creationId xmlns:p14="http://schemas.microsoft.com/office/powerpoint/2010/main" val="77038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DDDD78BD-A124-4BAC-A0BE-9245F79A2EA1}" type="slidenum">
              <a:rPr lang="en-US" altLang="lv-LV"/>
              <a:pPr>
                <a:defRPr/>
              </a:pPr>
              <a:t>‹#›</a:t>
            </a:fld>
            <a:endParaRPr lang="en-US" altLang="lv-LV"/>
          </a:p>
        </p:txBody>
      </p:sp>
    </p:spTree>
    <p:extLst>
      <p:ext uri="{BB962C8B-B14F-4D97-AF65-F5344CB8AC3E}">
        <p14:creationId xmlns:p14="http://schemas.microsoft.com/office/powerpoint/2010/main" val="837037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3AF45E7C-A1AD-4A7D-9477-0C0D51EC8E26}" type="slidenum">
              <a:rPr lang="en-US" altLang="lv-LV"/>
              <a:pPr>
                <a:defRPr/>
              </a:pPr>
              <a:t>‹#›</a:t>
            </a:fld>
            <a:endParaRPr lang="en-US" altLang="lv-LV"/>
          </a:p>
        </p:txBody>
      </p:sp>
    </p:spTree>
    <p:extLst>
      <p:ext uri="{BB962C8B-B14F-4D97-AF65-F5344CB8AC3E}">
        <p14:creationId xmlns:p14="http://schemas.microsoft.com/office/powerpoint/2010/main" val="506669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F7E06EFF-CC41-4351-AAED-0A923A20E88D}" type="slidenum">
              <a:rPr lang="en-US" altLang="lv-LV"/>
              <a:pPr>
                <a:defRPr/>
              </a:pPr>
              <a:t>‹#›</a:t>
            </a:fld>
            <a:endParaRPr lang="en-US" altLang="lv-LV"/>
          </a:p>
        </p:txBody>
      </p:sp>
    </p:spTree>
    <p:extLst>
      <p:ext uri="{BB962C8B-B14F-4D97-AF65-F5344CB8AC3E}">
        <p14:creationId xmlns:p14="http://schemas.microsoft.com/office/powerpoint/2010/main" val="329048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2476C7B-2F65-40C6-9A5C-F7299C75A8A7}" type="slidenum">
              <a:rPr lang="en-US" altLang="lv-LV"/>
              <a:pPr>
                <a:defRPr/>
              </a:pPr>
              <a:t>‹#›</a:t>
            </a:fld>
            <a:endParaRPr lang="en-US" altLang="lv-LV"/>
          </a:p>
        </p:txBody>
      </p:sp>
    </p:spTree>
    <p:extLst>
      <p:ext uri="{BB962C8B-B14F-4D97-AF65-F5344CB8AC3E}">
        <p14:creationId xmlns:p14="http://schemas.microsoft.com/office/powerpoint/2010/main" val="2012897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0032913-FD30-484F-BD92-B982011C8233}" type="slidenum">
              <a:rPr lang="en-US" altLang="lv-LV"/>
              <a:pPr>
                <a:defRPr/>
              </a:pPr>
              <a:t>‹#›</a:t>
            </a:fld>
            <a:endParaRPr lang="en-US" altLang="lv-LV"/>
          </a:p>
        </p:txBody>
      </p:sp>
    </p:spTree>
    <p:extLst>
      <p:ext uri="{BB962C8B-B14F-4D97-AF65-F5344CB8AC3E}">
        <p14:creationId xmlns:p14="http://schemas.microsoft.com/office/powerpoint/2010/main" val="3425827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701FF12-5556-4E45-B156-CC3CB8D14893}" type="slidenum">
              <a:rPr lang="en-US" altLang="lv-LV"/>
              <a:pPr>
                <a:defRPr/>
              </a:pPr>
              <a:t>‹#›</a:t>
            </a:fld>
            <a:endParaRPr lang="en-US" altLang="lv-LV"/>
          </a:p>
        </p:txBody>
      </p:sp>
    </p:spTree>
    <p:extLst>
      <p:ext uri="{BB962C8B-B14F-4D97-AF65-F5344CB8AC3E}">
        <p14:creationId xmlns:p14="http://schemas.microsoft.com/office/powerpoint/2010/main" val="986993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363824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defRPr>
            </a:lvl1pPr>
          </a:lstStyle>
          <a:p>
            <a:pPr>
              <a:defRPr/>
            </a:pPr>
            <a:r>
              <a:rPr lang="lv-LV" altLang="lv-LV" smtClean="0"/>
              <a:t>31.02.2015.</a:t>
            </a: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dirty="0" smtClean="0"/>
              <a:t>Daugavpils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3F50F018-D049-4294-BA35-1F85339DBBEF}"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Lst>
  <p:timing>
    <p:tnLst>
      <p:par>
        <p:cTn id="1" dur="indefinite" restart="never" nodeType="tmRoot"/>
      </p:par>
    </p:tnLst>
  </p:timing>
  <p:hf hd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hyperlink" Target="http://www.nva.gov.lv/" TargetMode="External"/><Relationship Id="rId7" Type="http://schemas.openxmlformats.org/officeDocument/2006/relationships/hyperlink" Target="http://www.facebook.com/Nodarbinatiba" TargetMode="External"/><Relationship Id="rId12"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0.xml"/><Relationship Id="rId6" Type="http://schemas.openxmlformats.org/officeDocument/2006/relationships/hyperlink" Target="http://www.draugiem.lv/nva/" TargetMode="External"/><Relationship Id="rId11" Type="http://schemas.openxmlformats.org/officeDocument/2006/relationships/image" Target="../media/image8.jpeg"/><Relationship Id="rId5" Type="http://schemas.openxmlformats.org/officeDocument/2006/relationships/hyperlink" Target="http://www.youtube.com/TheNVA" TargetMode="External"/><Relationship Id="rId10" Type="http://schemas.openxmlformats.org/officeDocument/2006/relationships/image" Target="../media/image7.jpeg"/><Relationship Id="rId4" Type="http://schemas.openxmlformats.org/officeDocument/2006/relationships/hyperlink" Target="http://twitter.com/NVA_gov_lv" TargetMode="External"/><Relationship Id="rId9"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va.gov.lv/index.php?cid=433&amp;mid=2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likumi.lv/doc.php?id=62644" TargetMode="External"/><Relationship Id="rId4" Type="http://schemas.openxmlformats.org/officeDocument/2006/relationships/hyperlink" Target="http://likumi.lv/doc.php?id=57347"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629025"/>
            <a:ext cx="7772400" cy="960438"/>
          </a:xfrm>
        </p:spPr>
        <p:txBody>
          <a:bodyPr>
            <a:normAutofit/>
          </a:bodyPr>
          <a:lstStyle/>
          <a:p>
            <a:pPr>
              <a:defRPr/>
            </a:pPr>
            <a:r>
              <a:rPr lang="lv-LV" dirty="0" smtClean="0">
                <a:ea typeface="MS PGothic" pitchFamily="34" charset="-128"/>
              </a:rPr>
              <a:t>Pakalpojumi darba devējiem</a:t>
            </a:r>
            <a:endParaRPr lang="lv-LV" altLang="lv-LV" dirty="0" smtClean="0">
              <a:ea typeface="MS PGothic" pitchFamily="34" charset="-128"/>
            </a:endParaRPr>
          </a:p>
        </p:txBody>
      </p:sp>
      <p:sp>
        <p:nvSpPr>
          <p:cNvPr id="12291" name="Text Placeholder 3"/>
          <p:cNvSpPr>
            <a:spLocks noGrp="1"/>
          </p:cNvSpPr>
          <p:nvPr>
            <p:ph type="body" sz="quarter" idx="11"/>
          </p:nvPr>
        </p:nvSpPr>
        <p:spPr/>
        <p:txBody>
          <a:bodyPr/>
          <a:lstStyle/>
          <a:p>
            <a:r>
              <a:rPr lang="lv-LV" dirty="0" smtClean="0">
                <a:solidFill>
                  <a:srgbClr val="000000"/>
                </a:solidFill>
                <a:cs typeface="Times New Roman" pitchFamily="18" charset="0"/>
              </a:rPr>
              <a:t>2015.gada </a:t>
            </a:r>
            <a:r>
              <a:rPr lang="lv-LV" dirty="0" smtClean="0">
                <a:solidFill>
                  <a:srgbClr val="000000"/>
                </a:solidFill>
                <a:cs typeface="Times New Roman" pitchFamily="18" charset="0"/>
              </a:rPr>
              <a:t>6.maijs, Cēsis</a:t>
            </a:r>
            <a:endParaRPr lang="lv-LV" dirty="0" smtClean="0">
              <a:solidFill>
                <a:srgbClr val="000000"/>
              </a:solidFill>
              <a:cs typeface="Times New Roman" pitchFamily="18" charset="0"/>
            </a:endParaRPr>
          </a:p>
          <a:p>
            <a:endParaRPr lang="lv-LV" altLang="lv-LV" dirty="0" smtClean="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04261"/>
            <a:ext cx="6096000" cy="821289"/>
          </a:xfrm>
        </p:spPr>
        <p:txBody>
          <a:bodyPr>
            <a:noAutofit/>
          </a:bodyPr>
          <a:lstStyle/>
          <a:p>
            <a:pPr algn="ctr">
              <a:defRPr/>
            </a:pPr>
            <a:r>
              <a:rPr lang="lv-LV" sz="2200" dirty="0" smtClean="0">
                <a:latin typeface="+mj-lt"/>
              </a:rPr>
              <a:t>Pasākums noteiktām personu grupām</a:t>
            </a:r>
            <a:r>
              <a:rPr lang="lv-LV" sz="2200" dirty="0">
                <a:latin typeface="+mj-lt"/>
              </a:rPr>
              <a:t/>
            </a:r>
            <a:br>
              <a:rPr lang="lv-LV" sz="2200" dirty="0">
                <a:latin typeface="+mj-lt"/>
              </a:rPr>
            </a:br>
            <a:endParaRPr lang="lv-LV" altLang="lv-LV" sz="2200" dirty="0">
              <a:solidFill>
                <a:srgbClr val="34411B"/>
              </a:solidFill>
              <a:latin typeface="+mj-lt"/>
              <a:cs typeface="Times New Roman" pitchFamily="18" charset="0"/>
            </a:endParaRPr>
          </a:p>
        </p:txBody>
      </p:sp>
      <p:sp>
        <p:nvSpPr>
          <p:cNvPr id="15363" name="Slide Number Placeholder 5"/>
          <p:cNvSpPr>
            <a:spLocks noGrp="1"/>
          </p:cNvSpPr>
          <p:nvPr>
            <p:ph type="sldNum" sz="quarter" idx="13"/>
          </p:nvPr>
        </p:nvSpPr>
        <p:spPr bwMode="auto">
          <a:xfrm>
            <a:off x="8402855" y="6324600"/>
            <a:ext cx="436345"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10</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5" name="Rectangle 4"/>
          <p:cNvSpPr/>
          <p:nvPr/>
        </p:nvSpPr>
        <p:spPr>
          <a:xfrm>
            <a:off x="1788696" y="1225550"/>
            <a:ext cx="6830728" cy="4539704"/>
          </a:xfrm>
          <a:prstGeom prst="rect">
            <a:avLst/>
          </a:prstGeom>
        </p:spPr>
        <p:txBody>
          <a:bodyPr wrap="square">
            <a:spAutoFit/>
          </a:bodyPr>
          <a:lstStyle/>
          <a:p>
            <a:r>
              <a:rPr lang="lv-LV" b="1" u="sng" dirty="0"/>
              <a:t>NVA darba devējam nodrošina šādu finanšu atbalstu nelabvēlīgākā situācijā esošo darba ņēmēju nodarbināšanai:</a:t>
            </a:r>
            <a:endParaRPr lang="lv-LV" dirty="0"/>
          </a:p>
          <a:p>
            <a:r>
              <a:rPr lang="lv-LV" dirty="0"/>
              <a:t> </a:t>
            </a:r>
          </a:p>
          <a:p>
            <a:r>
              <a:rPr lang="lv-LV" dirty="0"/>
              <a:t>• </a:t>
            </a:r>
            <a:r>
              <a:rPr lang="lv-LV" b="1" u="sng" dirty="0"/>
              <a:t>Mēneša darba algas dotāciju</a:t>
            </a:r>
            <a:r>
              <a:rPr lang="lv-LV" dirty="0"/>
              <a:t> 50% apmērā no darba devēja noteiktās mēneša darba algas, ievērojot, ka ikmēneša dotācija normāla darba laika ietvaros nepārsniedz valstī noteiktās minimālās mēneša darba algas apmēru. Ja darbinieks nostrādājis nepilnu darba laiku, dotāciju piešķir atbilstoši faktiski nostrādātajam darba laikam;</a:t>
            </a:r>
            <a:br>
              <a:rPr lang="lv-LV" dirty="0"/>
            </a:br>
            <a:r>
              <a:rPr lang="lv-LV" dirty="0"/>
              <a:t>• </a:t>
            </a:r>
            <a:r>
              <a:rPr lang="lv-LV" b="1" u="sng" dirty="0"/>
              <a:t>Ikmēneša izmaksas valsts sociālās apdrošināšanas obligātajām iemaksām</a:t>
            </a:r>
            <a:r>
              <a:rPr lang="lv-LV" dirty="0"/>
              <a:t> no algas dotācijas daļas, ja darba devējs ir biedrība vai nodibinājums, kura darbības mērķis ir atbalsta sniegšana personām ar invaliditāti un kurš nodarbina bezdarbnieku asistenta personām ar invaliditāti vai pavadoņa, surdotulka, interešu pulciņa audzinātāja personām ar invaliditāti, speciālā pedagoga profesijā.</a:t>
            </a:r>
          </a:p>
          <a:p>
            <a:r>
              <a:rPr lang="lv-LV" dirty="0"/>
              <a:t> </a:t>
            </a:r>
          </a:p>
          <a:p>
            <a:r>
              <a:rPr lang="lv-LV" dirty="0"/>
              <a:t>Darba devēja pienākums ir piedalīties pasākuma līdzfinansēšanā un nodrošināt finansējuma uzskaiti.</a:t>
            </a:r>
            <a:endParaRPr lang="lv-LV" dirty="0">
              <a:effectLst/>
            </a:endParaRPr>
          </a:p>
        </p:txBody>
      </p:sp>
    </p:spTree>
    <p:extLst>
      <p:ext uri="{BB962C8B-B14F-4D97-AF65-F5344CB8AC3E}">
        <p14:creationId xmlns:p14="http://schemas.microsoft.com/office/powerpoint/2010/main" val="1373086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79133"/>
            <a:ext cx="6096000" cy="821289"/>
          </a:xfrm>
        </p:spPr>
        <p:txBody>
          <a:bodyPr>
            <a:noAutofit/>
          </a:bodyPr>
          <a:lstStyle/>
          <a:p>
            <a:pPr algn="ctr">
              <a:defRPr/>
            </a:pPr>
            <a:r>
              <a:rPr lang="lv-LV" sz="2000" dirty="0">
                <a:latin typeface="+mn-lt"/>
              </a:rPr>
              <a:t>Atbalsta </a:t>
            </a:r>
            <a:r>
              <a:rPr lang="lv-LV" sz="2000" dirty="0" smtClean="0">
                <a:latin typeface="+mn-lt"/>
              </a:rPr>
              <a:t>pasākums</a:t>
            </a:r>
            <a:br>
              <a:rPr lang="lv-LV" sz="2000" dirty="0" smtClean="0">
                <a:latin typeface="+mn-lt"/>
              </a:rPr>
            </a:br>
            <a:r>
              <a:rPr lang="lv-LV" sz="2000" dirty="0" smtClean="0">
                <a:latin typeface="+mn-lt"/>
              </a:rPr>
              <a:t> </a:t>
            </a:r>
            <a:r>
              <a:rPr lang="lv-LV" sz="2000" dirty="0">
                <a:latin typeface="+mn-lt"/>
              </a:rPr>
              <a:t>“Subsidētā darba vieta jauniešiem bezdarbniekiem (pasākumi noteiktām personu grupām)”</a:t>
            </a:r>
            <a:br>
              <a:rPr lang="lv-LV" sz="2000" dirty="0">
                <a:latin typeface="+mn-lt"/>
              </a:rPr>
            </a:br>
            <a:endParaRPr lang="lv-LV" altLang="lv-LV" sz="2200" dirty="0">
              <a:solidFill>
                <a:srgbClr val="34411B"/>
              </a:solidFill>
              <a:latin typeface="+mn-lt"/>
              <a:cs typeface="Times New Roman" pitchFamily="18" charset="0"/>
            </a:endParaRPr>
          </a:p>
        </p:txBody>
      </p:sp>
      <p:sp>
        <p:nvSpPr>
          <p:cNvPr id="15363" name="Slide Number Placeholder 5"/>
          <p:cNvSpPr>
            <a:spLocks noGrp="1"/>
          </p:cNvSpPr>
          <p:nvPr>
            <p:ph type="sldNum" sz="quarter" idx="13"/>
          </p:nvPr>
        </p:nvSpPr>
        <p:spPr bwMode="auto">
          <a:xfrm>
            <a:off x="8287352" y="6324600"/>
            <a:ext cx="55184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11</a:t>
            </a:fld>
            <a:endParaRPr lang="en-US" altLang="lv-LV" sz="1000" dirty="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1974783" y="1684831"/>
            <a:ext cx="6712017" cy="4416594"/>
          </a:xfrm>
          <a:prstGeom prst="rect">
            <a:avLst/>
          </a:prstGeom>
        </p:spPr>
        <p:txBody>
          <a:bodyPr wrap="square">
            <a:spAutoFit/>
          </a:bodyPr>
          <a:lstStyle/>
          <a:p>
            <a:r>
              <a:rPr lang="lv-LV" dirty="0"/>
              <a:t>Nodarbinātības valsts aģentūra </a:t>
            </a:r>
            <a:r>
              <a:rPr lang="lv-LV" dirty="0" smtClean="0"/>
              <a:t>organizē </a:t>
            </a:r>
            <a:r>
              <a:rPr lang="lv-LV" dirty="0"/>
              <a:t>pasākumu </a:t>
            </a:r>
            <a:r>
              <a:rPr lang="lv-LV" b="1" u="sng" dirty="0"/>
              <a:t>jauniešiem vecumā no 18-29 gadiem</a:t>
            </a:r>
            <a:r>
              <a:rPr lang="lv-LV" dirty="0"/>
              <a:t> </a:t>
            </a:r>
            <a:r>
              <a:rPr lang="lv-LV" dirty="0" smtClean="0"/>
              <a:t>kuri </a:t>
            </a:r>
            <a:r>
              <a:rPr lang="lv-LV" dirty="0"/>
              <a:t>neapgūst pilna laika studiju programmas Augstskolu likuma izpratnē un ir ieguvuši bezdarbnieka </a:t>
            </a:r>
            <a:r>
              <a:rPr lang="lv-LV" dirty="0" smtClean="0"/>
              <a:t>statusu.</a:t>
            </a:r>
          </a:p>
          <a:p>
            <a:endParaRPr lang="lv-LV" dirty="0"/>
          </a:p>
          <a:p>
            <a:r>
              <a:rPr lang="lv-LV" b="1" dirty="0"/>
              <a:t>Pasākumu var īstenot</a:t>
            </a:r>
            <a:r>
              <a:rPr lang="lv-LV" dirty="0"/>
              <a:t> komersanti (izņemot ārstniecības iestādes, kā arī izglītības iestādes, kuru pamatuzdevums ir izglītības programmu īstenošana), pašnodarbinātas personas, biedrības vai nodibinājumi (izņemot politiskās partijas</a:t>
            </a:r>
            <a:r>
              <a:rPr lang="lv-LV" dirty="0" smtClean="0"/>
              <a:t>)</a:t>
            </a:r>
          </a:p>
          <a:p>
            <a:endParaRPr lang="lv-LV" sz="1000" dirty="0"/>
          </a:p>
          <a:p>
            <a:r>
              <a:rPr lang="lv-LV" dirty="0"/>
              <a:t>Katram pasākumā iesaistītajam jaunietim </a:t>
            </a:r>
            <a:r>
              <a:rPr lang="lv-LV" b="1" dirty="0"/>
              <a:t>darba devējs nodrošina kvalificētu darba vadītāju</a:t>
            </a:r>
            <a:r>
              <a:rPr lang="lv-LV" dirty="0"/>
              <a:t>, kas palīdz jaunietim apgūt darbam nepieciešamās pamatprasmes un iemaņas: </a:t>
            </a:r>
            <a:endParaRPr lang="lv-LV" dirty="0" smtClean="0"/>
          </a:p>
          <a:p>
            <a:endParaRPr lang="lv-LV" sz="800" dirty="0"/>
          </a:p>
          <a:p>
            <a:pPr marL="285750" indent="-285750">
              <a:buFont typeface="Arial" panose="020B0604020202020204" pitchFamily="34" charset="0"/>
              <a:buChar char="•"/>
            </a:pPr>
            <a:r>
              <a:rPr lang="lv-LV" dirty="0"/>
              <a:t>nelabvēlīgākā situācijā esošam darba </a:t>
            </a:r>
            <a:r>
              <a:rPr lang="lv-LV" dirty="0" smtClean="0"/>
              <a:t>ņēmējam pirmajos </a:t>
            </a:r>
            <a:r>
              <a:rPr lang="lv-LV" dirty="0"/>
              <a:t>trīs mēnešos</a:t>
            </a:r>
            <a:r>
              <a:rPr lang="lv-LV" dirty="0" smtClean="0"/>
              <a:t>;</a:t>
            </a:r>
          </a:p>
          <a:p>
            <a:endParaRPr lang="lv-LV" sz="800" dirty="0"/>
          </a:p>
          <a:p>
            <a:pPr marL="285750" indent="-285750">
              <a:buFont typeface="Arial" panose="020B0604020202020204" pitchFamily="34" charset="0"/>
              <a:buChar char="•"/>
            </a:pPr>
            <a:r>
              <a:rPr lang="lv-LV" dirty="0"/>
              <a:t>personām ar invaliditāti visu pasākuma īstenošanas laiku.</a:t>
            </a:r>
          </a:p>
          <a:p>
            <a:r>
              <a:rPr lang="lv-LV" dirty="0"/>
              <a:t/>
            </a:r>
            <a:br>
              <a:rPr lang="lv-LV" dirty="0"/>
            </a:br>
            <a:endParaRPr lang="lv-LV" dirty="0">
              <a:effectLst/>
            </a:endParaRPr>
          </a:p>
        </p:txBody>
      </p:sp>
    </p:spTree>
    <p:extLst>
      <p:ext uri="{BB962C8B-B14F-4D97-AF65-F5344CB8AC3E}">
        <p14:creationId xmlns:p14="http://schemas.microsoft.com/office/powerpoint/2010/main" val="2433187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69507"/>
            <a:ext cx="6096000" cy="821289"/>
          </a:xfrm>
        </p:spPr>
        <p:txBody>
          <a:bodyPr>
            <a:noAutofit/>
          </a:bodyPr>
          <a:lstStyle/>
          <a:p>
            <a:pPr algn="ctr">
              <a:defRPr/>
            </a:pPr>
            <a:r>
              <a:rPr lang="lv-LV" sz="2000" dirty="0">
                <a:latin typeface="+mn-lt"/>
              </a:rPr>
              <a:t>Atbalsta pasākums </a:t>
            </a:r>
            <a:r>
              <a:rPr lang="lv-LV" sz="2000" dirty="0" smtClean="0">
                <a:latin typeface="+mn-lt"/>
              </a:rPr>
              <a:t/>
            </a:r>
            <a:br>
              <a:rPr lang="lv-LV" sz="2000" dirty="0" smtClean="0">
                <a:latin typeface="+mn-lt"/>
              </a:rPr>
            </a:br>
            <a:r>
              <a:rPr lang="lv-LV" sz="2000" dirty="0" smtClean="0">
                <a:latin typeface="+mn-lt"/>
              </a:rPr>
              <a:t>“</a:t>
            </a:r>
            <a:r>
              <a:rPr lang="lv-LV" sz="2000" dirty="0">
                <a:latin typeface="+mn-lt"/>
              </a:rPr>
              <a:t>Subsidētā darba vieta jauniešiem bezdarbniekiem (pasākumi noteiktām personu grupām)”</a:t>
            </a:r>
            <a:br>
              <a:rPr lang="lv-LV" sz="2000" dirty="0">
                <a:latin typeface="+mn-lt"/>
              </a:rPr>
            </a:br>
            <a:endParaRPr lang="lv-LV" altLang="lv-LV" sz="2200" dirty="0">
              <a:solidFill>
                <a:srgbClr val="34411B"/>
              </a:solidFill>
              <a:latin typeface="+mn-lt"/>
              <a:cs typeface="Times New Roman" pitchFamily="18" charset="0"/>
            </a:endParaRPr>
          </a:p>
        </p:txBody>
      </p:sp>
      <p:sp>
        <p:nvSpPr>
          <p:cNvPr id="15363" name="Slide Number Placeholder 5"/>
          <p:cNvSpPr>
            <a:spLocks noGrp="1"/>
          </p:cNvSpPr>
          <p:nvPr>
            <p:ph type="sldNum" sz="quarter" idx="13"/>
          </p:nvPr>
        </p:nvSpPr>
        <p:spPr bwMode="auto">
          <a:xfrm>
            <a:off x="8364354" y="6324600"/>
            <a:ext cx="474846"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12</a:t>
            </a:fld>
            <a:endParaRPr lang="en-US" altLang="lv-LV" sz="1000" dirty="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1928261" y="1694688"/>
            <a:ext cx="6712017" cy="615553"/>
          </a:xfrm>
          <a:prstGeom prst="rect">
            <a:avLst/>
          </a:prstGeom>
        </p:spPr>
        <p:txBody>
          <a:bodyPr wrap="square">
            <a:spAutoFit/>
          </a:bodyPr>
          <a:lstStyle/>
          <a:p>
            <a:r>
              <a:rPr lang="lv-LV" dirty="0"/>
              <a:t/>
            </a:r>
            <a:br>
              <a:rPr lang="lv-LV" dirty="0"/>
            </a:br>
            <a:endParaRPr lang="lv-LV" dirty="0">
              <a:effectLst/>
            </a:endParaRPr>
          </a:p>
        </p:txBody>
      </p:sp>
      <p:sp>
        <p:nvSpPr>
          <p:cNvPr id="5" name="Rectangle 4"/>
          <p:cNvSpPr/>
          <p:nvPr/>
        </p:nvSpPr>
        <p:spPr>
          <a:xfrm>
            <a:off x="1828800" y="1453332"/>
            <a:ext cx="6811478" cy="5016758"/>
          </a:xfrm>
          <a:prstGeom prst="rect">
            <a:avLst/>
          </a:prstGeom>
        </p:spPr>
        <p:txBody>
          <a:bodyPr wrap="square">
            <a:spAutoFit/>
          </a:bodyPr>
          <a:lstStyle/>
          <a:p>
            <a:r>
              <a:rPr lang="lv-LV" sz="1600" b="1" dirty="0"/>
              <a:t>NVA darba devējam nodrošina šādu finanšu atbalstu: </a:t>
            </a:r>
            <a:endParaRPr lang="lv-LV" sz="1600" dirty="0"/>
          </a:p>
          <a:p>
            <a:r>
              <a:rPr lang="lv-LV" sz="1600" b="1" u="sng" dirty="0"/>
              <a:t>Personu ar invaliditāti nodarbināšanai:</a:t>
            </a:r>
            <a:endParaRPr lang="lv-LV" sz="1600" dirty="0"/>
          </a:p>
          <a:p>
            <a:pPr marL="742950" lvl="1" indent="-285750">
              <a:buFont typeface="Arial" panose="020B0604020202020204" pitchFamily="34" charset="0"/>
              <a:buChar char="•"/>
            </a:pPr>
            <a:r>
              <a:rPr lang="lv-LV" sz="1600" b="1" dirty="0"/>
              <a:t>ikmēneša darba algas dotāciju</a:t>
            </a:r>
            <a:r>
              <a:rPr lang="lv-LV" sz="1600" dirty="0"/>
              <a:t> </a:t>
            </a:r>
            <a:r>
              <a:rPr lang="lv-LV" sz="1500" dirty="0"/>
              <a:t>- </a:t>
            </a:r>
            <a:r>
              <a:rPr lang="lv-LV" sz="1500" i="1" dirty="0"/>
              <a:t>ikmēneša darba algas dotācija vienas valstī noteiktās minimālās darba algas apmērā; </a:t>
            </a:r>
          </a:p>
          <a:p>
            <a:pPr marL="742950" lvl="1" indent="-285750">
              <a:buFont typeface="Arial" panose="020B0604020202020204" pitchFamily="34" charset="0"/>
              <a:buChar char="•"/>
            </a:pPr>
            <a:r>
              <a:rPr lang="lv-LV" sz="1600" b="1" dirty="0"/>
              <a:t>ikmēneša izmaksas valsts sociālās apdrošināšanas obligātajām iemaksām</a:t>
            </a:r>
            <a:r>
              <a:rPr lang="lv-LV" sz="1600" dirty="0"/>
              <a:t> </a:t>
            </a:r>
            <a:r>
              <a:rPr lang="lv-LV" sz="1500" i="1" dirty="0"/>
              <a:t>no algas dotācijas daļas, ja darba devējs ir biedrība vai nodibinājums, kura darbības mērķis ir atbalsta sniegšana personām ar invaliditāti un kurš nodarbina bezdarbnieku asistenta personām ar invaliditāti vai pavadoņa, surdotulka, latviešu nedzirdīgo zīmju valodas tulka, interešu pulciņa audzinātāja personām ar invaliditāti, speciālā pedagoga profesijā;</a:t>
            </a:r>
          </a:p>
          <a:p>
            <a:pPr marL="742950" lvl="1" indent="-285750">
              <a:buFont typeface="Arial" panose="020B0604020202020204" pitchFamily="34" charset="0"/>
              <a:buChar char="•"/>
            </a:pPr>
            <a:r>
              <a:rPr lang="lv-LV" sz="1600" b="1" dirty="0"/>
              <a:t>vienreizēju dotāciju iekārtu un aprīkojuma iegādei</a:t>
            </a:r>
            <a:r>
              <a:rPr lang="lv-LV" sz="1600" dirty="0"/>
              <a:t>, </a:t>
            </a:r>
            <a:r>
              <a:rPr lang="lv-LV" sz="1500" i="1" dirty="0"/>
              <a:t>kā arī tehnisko palīglīdzekļu izgatavošanai un </a:t>
            </a:r>
            <a:r>
              <a:rPr lang="lv-LV" sz="1500" i="1" dirty="0" smtClean="0"/>
              <a:t>iegādei, </a:t>
            </a:r>
            <a:r>
              <a:rPr lang="lv-LV" sz="1500" i="1" dirty="0"/>
              <a:t>lai pielāgotu darba vietas darbā pieņemtajiem </a:t>
            </a:r>
            <a:r>
              <a:rPr lang="lv-LV" sz="1500" b="1" i="1" dirty="0"/>
              <a:t>bezdarbniekiem ar invaliditāti, </a:t>
            </a:r>
            <a:r>
              <a:rPr lang="lv-LV" sz="1500" i="1" dirty="0"/>
              <a:t>ne vairāk kā EUR 711;</a:t>
            </a:r>
          </a:p>
          <a:p>
            <a:pPr marL="742950" lvl="1" indent="-285750">
              <a:buFont typeface="Arial" panose="020B0604020202020204" pitchFamily="34" charset="0"/>
              <a:buChar char="•"/>
            </a:pPr>
            <a:r>
              <a:rPr lang="lv-LV" sz="1600" b="1" dirty="0"/>
              <a:t>ikmēneša izmaksas par asistentu pakalpojumiem</a:t>
            </a:r>
            <a:r>
              <a:rPr lang="lv-LV" sz="1600" dirty="0"/>
              <a:t> </a:t>
            </a:r>
            <a:r>
              <a:rPr lang="lv-LV" sz="1500" i="1" dirty="0"/>
              <a:t>50% apmērā no valstī noteiktās minimālās mēneša darba algas apmēra; </a:t>
            </a:r>
          </a:p>
          <a:p>
            <a:pPr marL="742950" lvl="1" indent="-285750">
              <a:buFont typeface="Arial" panose="020B0604020202020204" pitchFamily="34" charset="0"/>
              <a:buChar char="•"/>
            </a:pPr>
            <a:r>
              <a:rPr lang="lv-LV" sz="1600" b="1" dirty="0"/>
              <a:t>ikmēneša izmaksas darba algas dotācijai darba vadītājam</a:t>
            </a:r>
            <a:r>
              <a:rPr lang="lv-LV" sz="1600" dirty="0"/>
              <a:t> </a:t>
            </a:r>
            <a:r>
              <a:rPr lang="lv-LV" sz="1500" i="1" dirty="0"/>
              <a:t>50% apmērā no valstī noteiktās minimālās mēneša darba algas apmēra; </a:t>
            </a:r>
          </a:p>
          <a:p>
            <a:pPr marL="742950" lvl="1" indent="-285750">
              <a:buFont typeface="Arial" panose="020B0604020202020204" pitchFamily="34" charset="0"/>
              <a:buChar char="•"/>
            </a:pPr>
            <a:r>
              <a:rPr lang="lv-LV" sz="1600" b="1" dirty="0"/>
              <a:t>izmaksas par veselības pārbaužu veikšanu</a:t>
            </a:r>
            <a:r>
              <a:rPr lang="lv-LV" sz="1600" dirty="0"/>
              <a:t> </a:t>
            </a:r>
            <a:r>
              <a:rPr lang="lv-LV" sz="1500" i="1" dirty="0"/>
              <a:t>katram bezdarbniekam ar invaliditāti. </a:t>
            </a:r>
            <a:endParaRPr lang="lv-LV" sz="1500" i="1" dirty="0">
              <a:effectLst/>
            </a:endParaRPr>
          </a:p>
        </p:txBody>
      </p:sp>
    </p:spTree>
    <p:extLst>
      <p:ext uri="{BB962C8B-B14F-4D97-AF65-F5344CB8AC3E}">
        <p14:creationId xmlns:p14="http://schemas.microsoft.com/office/powerpoint/2010/main" val="3970503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4278" y="211756"/>
            <a:ext cx="6096000" cy="821289"/>
          </a:xfrm>
        </p:spPr>
        <p:txBody>
          <a:bodyPr>
            <a:noAutofit/>
          </a:bodyPr>
          <a:lstStyle/>
          <a:p>
            <a:pPr algn="ctr">
              <a:defRPr/>
            </a:pPr>
            <a:r>
              <a:rPr lang="lv-LV" sz="2000" dirty="0">
                <a:latin typeface="+mn-lt"/>
              </a:rPr>
              <a:t>Atbalsta </a:t>
            </a:r>
            <a:r>
              <a:rPr lang="lv-LV" sz="2000" dirty="0" smtClean="0">
                <a:latin typeface="+mn-lt"/>
              </a:rPr>
              <a:t>pasākums</a:t>
            </a:r>
            <a:br>
              <a:rPr lang="lv-LV" sz="2000" dirty="0" smtClean="0">
                <a:latin typeface="+mn-lt"/>
              </a:rPr>
            </a:br>
            <a:r>
              <a:rPr lang="lv-LV" sz="2000" dirty="0" smtClean="0">
                <a:latin typeface="+mn-lt"/>
              </a:rPr>
              <a:t> </a:t>
            </a:r>
            <a:r>
              <a:rPr lang="lv-LV" sz="2000" dirty="0">
                <a:latin typeface="+mn-lt"/>
              </a:rPr>
              <a:t>“Subsidētā darba vieta jauniešiem bezdarbniekiem (pasākumi noteiktām personu grupām)”</a:t>
            </a:r>
            <a:br>
              <a:rPr lang="lv-LV" sz="2000" dirty="0">
                <a:latin typeface="+mn-lt"/>
              </a:rPr>
            </a:br>
            <a:endParaRPr lang="lv-LV" altLang="lv-LV" sz="2200" dirty="0">
              <a:solidFill>
                <a:srgbClr val="34411B"/>
              </a:solidFill>
              <a:latin typeface="+mn-lt"/>
              <a:cs typeface="Times New Roman" pitchFamily="18" charset="0"/>
            </a:endParaRPr>
          </a:p>
        </p:txBody>
      </p:sp>
      <p:sp>
        <p:nvSpPr>
          <p:cNvPr id="15363" name="Slide Number Placeholder 5"/>
          <p:cNvSpPr>
            <a:spLocks noGrp="1"/>
          </p:cNvSpPr>
          <p:nvPr>
            <p:ph type="sldNum" sz="quarter" idx="13"/>
          </p:nvPr>
        </p:nvSpPr>
        <p:spPr bwMode="auto">
          <a:xfrm>
            <a:off x="8412480" y="6324600"/>
            <a:ext cx="42672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13</a:t>
            </a:fld>
            <a:endParaRPr lang="en-US" altLang="lv-LV" sz="1000" dirty="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1928261" y="1694688"/>
            <a:ext cx="6712017" cy="615553"/>
          </a:xfrm>
          <a:prstGeom prst="rect">
            <a:avLst/>
          </a:prstGeom>
        </p:spPr>
        <p:txBody>
          <a:bodyPr wrap="square">
            <a:spAutoFit/>
          </a:bodyPr>
          <a:lstStyle/>
          <a:p>
            <a:r>
              <a:rPr lang="lv-LV" dirty="0"/>
              <a:t/>
            </a:r>
            <a:br>
              <a:rPr lang="lv-LV" dirty="0"/>
            </a:br>
            <a:endParaRPr lang="lv-LV" dirty="0">
              <a:effectLst/>
            </a:endParaRPr>
          </a:p>
        </p:txBody>
      </p:sp>
      <p:sp>
        <p:nvSpPr>
          <p:cNvPr id="5" name="Rectangle 4"/>
          <p:cNvSpPr/>
          <p:nvPr/>
        </p:nvSpPr>
        <p:spPr>
          <a:xfrm>
            <a:off x="1828800" y="1453332"/>
            <a:ext cx="6811478" cy="4108817"/>
          </a:xfrm>
          <a:prstGeom prst="rect">
            <a:avLst/>
          </a:prstGeom>
        </p:spPr>
        <p:txBody>
          <a:bodyPr wrap="square">
            <a:spAutoFit/>
          </a:bodyPr>
          <a:lstStyle/>
          <a:p>
            <a:r>
              <a:rPr lang="lv-LV" sz="1600" b="1" dirty="0"/>
              <a:t>NVA darba devējam nodrošina šādu finanšu atbalstu: </a:t>
            </a:r>
            <a:endParaRPr lang="lv-LV" sz="1600" dirty="0"/>
          </a:p>
          <a:p>
            <a:r>
              <a:rPr lang="lv-LV" sz="1600" b="1" u="sng" dirty="0" smtClean="0"/>
              <a:t>Nelabvēlīgākā </a:t>
            </a:r>
            <a:r>
              <a:rPr lang="lv-LV" sz="1600" b="1" u="sng" dirty="0"/>
              <a:t>situācijā esošo darba ņēmēju </a:t>
            </a:r>
            <a:r>
              <a:rPr lang="lv-LV" sz="1600" b="1" u="sng" dirty="0" smtClean="0"/>
              <a:t>nodarbināšanai:</a:t>
            </a:r>
          </a:p>
          <a:p>
            <a:endParaRPr lang="lv-LV" sz="1000" dirty="0"/>
          </a:p>
          <a:p>
            <a:pPr marL="742950" lvl="1" indent="-285750">
              <a:buFont typeface="Arial" panose="020B0604020202020204" pitchFamily="34" charset="0"/>
              <a:buChar char="•"/>
            </a:pPr>
            <a:r>
              <a:rPr lang="lv-LV" sz="1600" b="1" dirty="0"/>
              <a:t>ikmēneša darba algas dotāciju</a:t>
            </a:r>
            <a:r>
              <a:rPr lang="lv-LV" sz="1600" dirty="0"/>
              <a:t> - </a:t>
            </a:r>
            <a:r>
              <a:rPr lang="lv-LV" sz="1500" i="1" dirty="0"/>
              <a:t>ikmēneša darba algas dotācija 50% apmērā no darba devēja noteiktās mēneša darba algas ievērojot, ka ikmēneša dotācija normāla darba laika ietvaros nepārsniedz valstī noteiktās minimālās mēneša darba algas apmēru; </a:t>
            </a:r>
            <a:endParaRPr lang="lv-LV" sz="1500" i="1" dirty="0" smtClean="0"/>
          </a:p>
          <a:p>
            <a:pPr marL="457200" lvl="1" indent="0"/>
            <a:endParaRPr lang="lv-LV" sz="1000" i="1" dirty="0"/>
          </a:p>
          <a:p>
            <a:pPr marL="742950" lvl="1" indent="-285750">
              <a:buFont typeface="Arial" panose="020B0604020202020204" pitchFamily="34" charset="0"/>
              <a:buChar char="•"/>
            </a:pPr>
            <a:r>
              <a:rPr lang="lv-LV" sz="1600" b="1" dirty="0"/>
              <a:t>ikmēneša izmaksas darba algas dotācijai</a:t>
            </a:r>
            <a:r>
              <a:rPr lang="lv-LV" sz="1600" dirty="0"/>
              <a:t> </a:t>
            </a:r>
            <a:r>
              <a:rPr lang="lv-LV" sz="1500" i="1" dirty="0"/>
              <a:t>darba vadītājam 50% apmērā no valstī noteiktās minimālās mēneša darba algas apmēra</a:t>
            </a:r>
            <a:r>
              <a:rPr lang="lv-LV" sz="1500" i="1" dirty="0" smtClean="0"/>
              <a:t>;</a:t>
            </a:r>
          </a:p>
          <a:p>
            <a:pPr marL="457200" lvl="1" indent="0"/>
            <a:endParaRPr lang="lv-LV" sz="1000" i="1" dirty="0"/>
          </a:p>
          <a:p>
            <a:pPr marL="742950" lvl="1" indent="-285750">
              <a:buFont typeface="Arial" panose="020B0604020202020204" pitchFamily="34" charset="0"/>
              <a:buChar char="•"/>
            </a:pPr>
            <a:r>
              <a:rPr lang="lv-LV" sz="1600" b="1" dirty="0"/>
              <a:t>ikmēneša izmaksas valsts sociālās apdrošināšanas obligātajām iemaksām</a:t>
            </a:r>
            <a:r>
              <a:rPr lang="lv-LV" sz="1600" dirty="0"/>
              <a:t> </a:t>
            </a:r>
            <a:r>
              <a:rPr lang="lv-LV" sz="1500" i="1" dirty="0"/>
              <a:t>no algas dotācijas daļas, ja darba devējs ir biedrība vai nodibinājums, kura darbības mērķis ir atbalsta sniegšana personām ar invaliditāti un kurš nodarbina bezdarbnieku asistenta personām ar invaliditāti vai pavadoņa, surdotulka, latviešu nedzirdīgo zīmju valodas tulka, interešu pulciņa audzinātāja personām ar invaliditāti, speciālā pedagoga profesijā.</a:t>
            </a:r>
            <a:endParaRPr lang="lv-LV" sz="1500" i="1" dirty="0">
              <a:effectLst/>
            </a:endParaRPr>
          </a:p>
        </p:txBody>
      </p:sp>
    </p:spTree>
    <p:extLst>
      <p:ext uri="{BB962C8B-B14F-4D97-AF65-F5344CB8AC3E}">
        <p14:creationId xmlns:p14="http://schemas.microsoft.com/office/powerpoint/2010/main" val="3107093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4278" y="211756"/>
            <a:ext cx="6096000" cy="821289"/>
          </a:xfrm>
        </p:spPr>
        <p:txBody>
          <a:bodyPr>
            <a:noAutofit/>
          </a:bodyPr>
          <a:lstStyle/>
          <a:p>
            <a:pPr algn="ctr">
              <a:defRPr/>
            </a:pPr>
            <a:r>
              <a:rPr lang="lv-LV" sz="2000" dirty="0">
                <a:latin typeface="+mn-lt"/>
              </a:rPr>
              <a:t>Atbalsta </a:t>
            </a:r>
            <a:r>
              <a:rPr lang="lv-LV" sz="2000" dirty="0" smtClean="0">
                <a:latin typeface="+mn-lt"/>
              </a:rPr>
              <a:t>pasākums</a:t>
            </a:r>
            <a:br>
              <a:rPr lang="lv-LV" sz="2000" dirty="0" smtClean="0">
                <a:latin typeface="+mn-lt"/>
              </a:rPr>
            </a:br>
            <a:r>
              <a:rPr lang="lv-LV" sz="2000" dirty="0" smtClean="0">
                <a:latin typeface="+mn-lt"/>
              </a:rPr>
              <a:t> </a:t>
            </a:r>
            <a:r>
              <a:rPr lang="lv-LV" sz="2000" dirty="0">
                <a:latin typeface="+mn-lt"/>
              </a:rPr>
              <a:t>“Subsidētā darba vieta jauniešiem bezdarbniekiem (pasākumi noteiktām personu grupām)”</a:t>
            </a:r>
            <a:br>
              <a:rPr lang="lv-LV" sz="2000" dirty="0">
                <a:latin typeface="+mn-lt"/>
              </a:rPr>
            </a:br>
            <a:endParaRPr lang="lv-LV" altLang="lv-LV" sz="2200" dirty="0">
              <a:solidFill>
                <a:srgbClr val="34411B"/>
              </a:solidFill>
              <a:latin typeface="+mn-lt"/>
              <a:cs typeface="Times New Roman" pitchFamily="18" charset="0"/>
            </a:endParaRPr>
          </a:p>
        </p:txBody>
      </p:sp>
      <p:sp>
        <p:nvSpPr>
          <p:cNvPr id="15363" name="Slide Number Placeholder 5"/>
          <p:cNvSpPr>
            <a:spLocks noGrp="1"/>
          </p:cNvSpPr>
          <p:nvPr>
            <p:ph type="sldNum" sz="quarter" idx="13"/>
          </p:nvPr>
        </p:nvSpPr>
        <p:spPr bwMode="auto">
          <a:xfrm>
            <a:off x="8345103" y="6324600"/>
            <a:ext cx="494097"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14</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1928261" y="1694688"/>
            <a:ext cx="6712017" cy="615553"/>
          </a:xfrm>
          <a:prstGeom prst="rect">
            <a:avLst/>
          </a:prstGeom>
        </p:spPr>
        <p:txBody>
          <a:bodyPr wrap="square">
            <a:spAutoFit/>
          </a:bodyPr>
          <a:lstStyle/>
          <a:p>
            <a:r>
              <a:rPr lang="lv-LV" dirty="0"/>
              <a:t/>
            </a:r>
            <a:br>
              <a:rPr lang="lv-LV" dirty="0"/>
            </a:br>
            <a:endParaRPr lang="lv-LV" dirty="0">
              <a:effectLst/>
            </a:endParaRPr>
          </a:p>
        </p:txBody>
      </p:sp>
      <p:sp>
        <p:nvSpPr>
          <p:cNvPr id="7" name="Rectangle 6"/>
          <p:cNvSpPr/>
          <p:nvPr/>
        </p:nvSpPr>
        <p:spPr>
          <a:xfrm>
            <a:off x="2223436" y="1825019"/>
            <a:ext cx="6310964" cy="3754874"/>
          </a:xfrm>
          <a:prstGeom prst="rect">
            <a:avLst/>
          </a:prstGeom>
        </p:spPr>
        <p:txBody>
          <a:bodyPr wrap="square">
            <a:spAutoFit/>
          </a:bodyPr>
          <a:lstStyle/>
          <a:p>
            <a:r>
              <a:rPr lang="lv-LV" dirty="0"/>
              <a:t>Darba devēja pienākums ir </a:t>
            </a:r>
            <a:r>
              <a:rPr lang="lv-LV" b="1" dirty="0"/>
              <a:t>piedalīties pasākuma līdzfinansēšanā un nodrošināt finansējuma uzskaiti</a:t>
            </a:r>
            <a:r>
              <a:rPr lang="lv-LV" b="1" dirty="0" smtClean="0"/>
              <a:t>.</a:t>
            </a:r>
          </a:p>
          <a:p>
            <a:endParaRPr lang="lv-LV" dirty="0"/>
          </a:p>
          <a:p>
            <a:r>
              <a:rPr lang="lv-LV" b="1" u="sng" dirty="0"/>
              <a:t>Iesaistes ilgums pasākumā ieskaitot ikgadējos apmaksātos atvaļinājumus</a:t>
            </a:r>
            <a:r>
              <a:rPr lang="lv-LV" u="sng" dirty="0"/>
              <a:t>: </a:t>
            </a:r>
            <a:endParaRPr lang="lv-LV" dirty="0"/>
          </a:p>
          <a:p>
            <a:pPr marL="742950" lvl="1" indent="-285750">
              <a:buFont typeface="Arial" panose="020B0604020202020204" pitchFamily="34" charset="0"/>
              <a:buChar char="•"/>
            </a:pPr>
            <a:r>
              <a:rPr lang="lv-LV" dirty="0"/>
              <a:t>12 mēneši, ja pasākumā iesaistīts nelabvēlīgākā situācijā esošs darbinieks; </a:t>
            </a:r>
            <a:endParaRPr lang="lv-LV" dirty="0" smtClean="0"/>
          </a:p>
          <a:p>
            <a:pPr marL="457200" lvl="1" indent="0"/>
            <a:endParaRPr lang="lv-LV" sz="800" dirty="0"/>
          </a:p>
          <a:p>
            <a:pPr marL="742950" lvl="1" indent="-285750">
              <a:buFont typeface="Arial" panose="020B0604020202020204" pitchFamily="34" charset="0"/>
              <a:buChar char="•"/>
            </a:pPr>
            <a:r>
              <a:rPr lang="lv-LV" dirty="0"/>
              <a:t>24 mēneši, ja pasākumā iesaistīts īpaši nelabvēlīgākā situācijā esošs darbinieks vai persona ar invaliditāti. </a:t>
            </a:r>
          </a:p>
          <a:p>
            <a:r>
              <a:rPr lang="lv-LV" dirty="0"/>
              <a:t/>
            </a:r>
            <a:br>
              <a:rPr lang="lv-LV" dirty="0"/>
            </a:br>
            <a:endParaRPr lang="lv-LV" dirty="0"/>
          </a:p>
          <a:p>
            <a:r>
              <a:rPr lang="lv-LV" dirty="0"/>
              <a:t>Personas ar invaliditāti nepieciešamības gadījumā pasākuma laikā var saņemt </a:t>
            </a:r>
            <a:r>
              <a:rPr lang="lv-LV" dirty="0" err="1"/>
              <a:t>ergoterapeitu</a:t>
            </a:r>
            <a:r>
              <a:rPr lang="lv-LV" dirty="0"/>
              <a:t>, surdotulku, asistentu pakalpojumus.</a:t>
            </a:r>
            <a:endParaRPr lang="lv-LV" dirty="0">
              <a:effectLst/>
            </a:endParaRPr>
          </a:p>
        </p:txBody>
      </p:sp>
    </p:spTree>
    <p:extLst>
      <p:ext uri="{BB962C8B-B14F-4D97-AF65-F5344CB8AC3E}">
        <p14:creationId xmlns:p14="http://schemas.microsoft.com/office/powerpoint/2010/main" val="1471318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4278" y="211756"/>
            <a:ext cx="6096000" cy="821289"/>
          </a:xfrm>
        </p:spPr>
        <p:txBody>
          <a:bodyPr>
            <a:noAutofit/>
          </a:bodyPr>
          <a:lstStyle/>
          <a:p>
            <a:pPr algn="ctr">
              <a:defRPr/>
            </a:pPr>
            <a:r>
              <a:rPr lang="lv-LV" sz="2200" dirty="0">
                <a:latin typeface="+mj-lt"/>
              </a:rPr>
              <a:t>Pirmā darba pieredze jaunietim</a:t>
            </a:r>
            <a:r>
              <a:rPr lang="lv-LV" sz="2000" dirty="0"/>
              <a:t/>
            </a:r>
            <a:br>
              <a:rPr lang="lv-LV" sz="2000" dirty="0"/>
            </a:br>
            <a:r>
              <a:rPr lang="lv-LV" sz="2000" dirty="0">
                <a:latin typeface="+mn-lt"/>
              </a:rPr>
              <a:t/>
            </a:r>
            <a:br>
              <a:rPr lang="lv-LV" sz="2000" dirty="0">
                <a:latin typeface="+mn-lt"/>
              </a:rPr>
            </a:br>
            <a:endParaRPr lang="lv-LV" altLang="lv-LV" sz="2200" dirty="0">
              <a:solidFill>
                <a:srgbClr val="34411B"/>
              </a:solidFill>
              <a:latin typeface="+mn-lt"/>
              <a:cs typeface="Times New Roman" pitchFamily="18" charset="0"/>
            </a:endParaRPr>
          </a:p>
        </p:txBody>
      </p:sp>
      <p:sp>
        <p:nvSpPr>
          <p:cNvPr id="15363" name="Slide Number Placeholder 5"/>
          <p:cNvSpPr>
            <a:spLocks noGrp="1"/>
          </p:cNvSpPr>
          <p:nvPr>
            <p:ph type="sldNum" sz="quarter" idx="13"/>
          </p:nvPr>
        </p:nvSpPr>
        <p:spPr bwMode="auto">
          <a:xfrm>
            <a:off x="8383604" y="6324600"/>
            <a:ext cx="455596"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15</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1928261" y="1694688"/>
            <a:ext cx="6712017" cy="615553"/>
          </a:xfrm>
          <a:prstGeom prst="rect">
            <a:avLst/>
          </a:prstGeom>
        </p:spPr>
        <p:txBody>
          <a:bodyPr wrap="square">
            <a:spAutoFit/>
          </a:bodyPr>
          <a:lstStyle/>
          <a:p>
            <a:r>
              <a:rPr lang="lv-LV" dirty="0"/>
              <a:t/>
            </a:r>
            <a:br>
              <a:rPr lang="lv-LV" dirty="0"/>
            </a:br>
            <a:endParaRPr lang="lv-LV" dirty="0">
              <a:effectLst/>
            </a:endParaRPr>
          </a:p>
        </p:txBody>
      </p:sp>
      <p:sp>
        <p:nvSpPr>
          <p:cNvPr id="5" name="Rectangle 4"/>
          <p:cNvSpPr/>
          <p:nvPr/>
        </p:nvSpPr>
        <p:spPr>
          <a:xfrm>
            <a:off x="2040556" y="1490355"/>
            <a:ext cx="6599722" cy="4062651"/>
          </a:xfrm>
          <a:prstGeom prst="rect">
            <a:avLst/>
          </a:prstGeom>
        </p:spPr>
        <p:txBody>
          <a:bodyPr wrap="square">
            <a:spAutoFit/>
          </a:bodyPr>
          <a:lstStyle/>
          <a:p>
            <a:r>
              <a:rPr lang="lv-LV" b="1" dirty="0"/>
              <a:t>Pasākuma mērķa grupa:</a:t>
            </a:r>
            <a:r>
              <a:rPr lang="lv-LV" dirty="0"/>
              <a:t> jaunieši vecumā no 18 līdz 29 gadiem (ieskaitot), kuri neapgūst pilna laika studiju programmas Augstskolu likuma </a:t>
            </a:r>
            <a:r>
              <a:rPr lang="lv-LV" dirty="0" smtClean="0"/>
              <a:t>izpratnē, un </a:t>
            </a:r>
            <a:r>
              <a:rPr lang="lv-LV" dirty="0"/>
              <a:t>atbilst šādiem kritērijiem</a:t>
            </a:r>
            <a:r>
              <a:rPr lang="lv-LV" dirty="0" smtClean="0"/>
              <a:t>:</a:t>
            </a:r>
          </a:p>
          <a:p>
            <a:endParaRPr lang="lv-LV" sz="1000" dirty="0"/>
          </a:p>
          <a:p>
            <a:r>
              <a:rPr lang="lv-LV" dirty="0" smtClean="0"/>
              <a:t>• </a:t>
            </a:r>
            <a:r>
              <a:rPr lang="lv-LV" dirty="0"/>
              <a:t>ir iegūta profesionālā vai augstākā izglītība</a:t>
            </a:r>
            <a:r>
              <a:rPr lang="lv-LV" dirty="0" smtClean="0"/>
              <a:t>;</a:t>
            </a:r>
          </a:p>
          <a:p>
            <a:endParaRPr lang="lv-LV" sz="1000" dirty="0"/>
          </a:p>
          <a:p>
            <a:r>
              <a:rPr lang="lv-LV" dirty="0" smtClean="0"/>
              <a:t>• </a:t>
            </a:r>
            <a:r>
              <a:rPr lang="lv-LV" dirty="0"/>
              <a:t>ir reģistrēti bezdarbnieka statusā vismaz vienu mēnesi vai ir reģistrēti bezdarbnieka statusā mazāk par vienu mēnesi, bet pirms bezdarbnieka statusa iegūšanas vismaz 4 mēnešus nav strādājuši (nav uzskatāmi par darba ņēmējiem vai pašnodarbinātajiem saskaņā ar likumu „Par valsts sociālo apdrošināšanu</a:t>
            </a:r>
            <a:r>
              <a:rPr lang="lv-LV" dirty="0" smtClean="0"/>
              <a:t>”);</a:t>
            </a:r>
          </a:p>
          <a:p>
            <a:r>
              <a:rPr lang="lv-LV" sz="1000" dirty="0"/>
              <a:t/>
            </a:r>
            <a:br>
              <a:rPr lang="lv-LV" sz="1000" dirty="0"/>
            </a:br>
            <a:r>
              <a:rPr lang="lv-LV" dirty="0"/>
              <a:t>• pirms bezdarbnieka statusa iegūšanas nav strādājuši (nav uzskatāmi par darba ņēmējiem vai pašnodarbinātajiem saskaņā ar likumu „Par valsts sociālo apdrošināšanu”) vai ir strādājuši, bet ne vairāk kā 12 mēnešus (kopējais darba stāžs).</a:t>
            </a:r>
          </a:p>
        </p:txBody>
      </p:sp>
    </p:spTree>
    <p:extLst>
      <p:ext uri="{BB962C8B-B14F-4D97-AF65-F5344CB8AC3E}">
        <p14:creationId xmlns:p14="http://schemas.microsoft.com/office/powerpoint/2010/main" val="608449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4278" y="211756"/>
            <a:ext cx="6096000" cy="821289"/>
          </a:xfrm>
        </p:spPr>
        <p:txBody>
          <a:bodyPr>
            <a:noAutofit/>
          </a:bodyPr>
          <a:lstStyle/>
          <a:p>
            <a:pPr algn="ctr">
              <a:defRPr/>
            </a:pPr>
            <a:r>
              <a:rPr lang="lv-LV" sz="2200" dirty="0">
                <a:latin typeface="+mj-lt"/>
              </a:rPr>
              <a:t>Pirmā darba pieredze jaunietim</a:t>
            </a:r>
            <a:r>
              <a:rPr lang="lv-LV" sz="2000" dirty="0"/>
              <a:t/>
            </a:r>
            <a:br>
              <a:rPr lang="lv-LV" sz="2000" dirty="0"/>
            </a:br>
            <a:r>
              <a:rPr lang="lv-LV" sz="2000" dirty="0">
                <a:latin typeface="+mn-lt"/>
              </a:rPr>
              <a:t/>
            </a:r>
            <a:br>
              <a:rPr lang="lv-LV" sz="2000" dirty="0">
                <a:latin typeface="+mn-lt"/>
              </a:rPr>
            </a:br>
            <a:endParaRPr lang="lv-LV" altLang="lv-LV" sz="2200" dirty="0">
              <a:solidFill>
                <a:srgbClr val="34411B"/>
              </a:solidFill>
              <a:latin typeface="+mn-lt"/>
              <a:cs typeface="Times New Roman" pitchFamily="18" charset="0"/>
            </a:endParaRPr>
          </a:p>
        </p:txBody>
      </p:sp>
      <p:sp>
        <p:nvSpPr>
          <p:cNvPr id="15363" name="Slide Number Placeholder 5"/>
          <p:cNvSpPr>
            <a:spLocks noGrp="1"/>
          </p:cNvSpPr>
          <p:nvPr>
            <p:ph type="sldNum" sz="quarter" idx="13"/>
          </p:nvPr>
        </p:nvSpPr>
        <p:spPr bwMode="auto">
          <a:xfrm>
            <a:off x="8431731" y="6324600"/>
            <a:ext cx="407469"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16</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1928261" y="1490997"/>
            <a:ext cx="6792227" cy="4816703"/>
          </a:xfrm>
          <a:prstGeom prst="rect">
            <a:avLst/>
          </a:prstGeom>
        </p:spPr>
        <p:txBody>
          <a:bodyPr wrap="square">
            <a:spAutoFit/>
          </a:bodyPr>
          <a:lstStyle/>
          <a:p>
            <a:r>
              <a:rPr lang="lv-LV" b="1" dirty="0"/>
              <a:t>Pasākumu var īstenot</a:t>
            </a:r>
            <a:r>
              <a:rPr lang="lv-LV" b="1" dirty="0" smtClean="0"/>
              <a:t>:</a:t>
            </a:r>
          </a:p>
          <a:p>
            <a:endParaRPr lang="lv-LV" sz="1000" b="1" dirty="0"/>
          </a:p>
          <a:p>
            <a:r>
              <a:rPr lang="lv-LV" dirty="0" smtClean="0"/>
              <a:t>• </a:t>
            </a:r>
            <a:r>
              <a:rPr lang="lv-LV" dirty="0"/>
              <a:t>komersanti (izņemot ārstniecības iestādes, kā arī izglītības iestādes, kuru pamatuzdevums ir izglītības programmu īstenošana</a:t>
            </a:r>
            <a:r>
              <a:rPr lang="lv-LV" dirty="0" smtClean="0"/>
              <a:t>);</a:t>
            </a:r>
          </a:p>
          <a:p>
            <a:endParaRPr lang="lv-LV" sz="1000" dirty="0" smtClean="0"/>
          </a:p>
          <a:p>
            <a:r>
              <a:rPr lang="lv-LV" dirty="0" smtClean="0"/>
              <a:t>• </a:t>
            </a:r>
            <a:r>
              <a:rPr lang="lv-LV" dirty="0"/>
              <a:t>pašnodarbinātas personas</a:t>
            </a:r>
            <a:r>
              <a:rPr lang="lv-LV" dirty="0" smtClean="0"/>
              <a:t>;</a:t>
            </a:r>
          </a:p>
          <a:p>
            <a:endParaRPr lang="lv-LV" sz="1000" dirty="0" smtClean="0"/>
          </a:p>
          <a:p>
            <a:r>
              <a:rPr lang="lv-LV" dirty="0" smtClean="0"/>
              <a:t>• </a:t>
            </a:r>
            <a:r>
              <a:rPr lang="lv-LV" dirty="0"/>
              <a:t>biedrības vai nodibinājumi (izņemot politiskās partijas).</a:t>
            </a:r>
          </a:p>
          <a:p>
            <a:r>
              <a:rPr lang="lv-LV" dirty="0"/>
              <a:t/>
            </a:r>
            <a:br>
              <a:rPr lang="lv-LV" dirty="0"/>
            </a:br>
            <a:r>
              <a:rPr lang="lv-LV" b="1" dirty="0"/>
              <a:t>Galvenie nosacījumi</a:t>
            </a:r>
            <a:r>
              <a:rPr lang="lv-LV" b="1" dirty="0" smtClean="0"/>
              <a:t>:</a:t>
            </a:r>
          </a:p>
          <a:p>
            <a:endParaRPr lang="lv-LV" sz="1000" dirty="0" smtClean="0"/>
          </a:p>
          <a:p>
            <a:r>
              <a:rPr lang="lv-LV" dirty="0" smtClean="0"/>
              <a:t>• </a:t>
            </a:r>
            <a:r>
              <a:rPr lang="lv-LV" dirty="0"/>
              <a:t>dalībnieku iesaistes ilgums pasākumā </a:t>
            </a:r>
            <a:r>
              <a:rPr lang="lv-LV" dirty="0" smtClean="0"/>
              <a:t>12mēneši;</a:t>
            </a:r>
          </a:p>
          <a:p>
            <a:endParaRPr lang="lv-LV" sz="400" dirty="0" smtClean="0"/>
          </a:p>
          <a:p>
            <a:r>
              <a:rPr lang="lv-LV" dirty="0" smtClean="0"/>
              <a:t>• </a:t>
            </a:r>
            <a:r>
              <a:rPr lang="lv-LV" dirty="0"/>
              <a:t>pasākumu neorganizē nekvalificētos un mazkvalificētos darbos </a:t>
            </a:r>
            <a:endParaRPr lang="lv-LV" dirty="0" smtClean="0"/>
          </a:p>
          <a:p>
            <a:r>
              <a:rPr lang="lv-LV" sz="1500" i="1" dirty="0" smtClean="0"/>
              <a:t>(</a:t>
            </a:r>
            <a:r>
              <a:rPr lang="lv-LV" sz="1500" i="1" dirty="0"/>
              <a:t>vienkāršo profesiju darbi atbilstoši Profesiju klasifikatora devītajai pamatgrupai</a:t>
            </a:r>
            <a:r>
              <a:rPr lang="lv-LV" sz="1500" i="1" dirty="0" smtClean="0"/>
              <a:t>);</a:t>
            </a:r>
          </a:p>
          <a:p>
            <a:endParaRPr lang="lv-LV" sz="400" dirty="0" smtClean="0"/>
          </a:p>
          <a:p>
            <a:r>
              <a:rPr lang="lv-LV" dirty="0" smtClean="0"/>
              <a:t>• </a:t>
            </a:r>
            <a:r>
              <a:rPr lang="lv-LV" dirty="0"/>
              <a:t>darba devējs nodrošina no jauna izveidotu darba vietu </a:t>
            </a:r>
            <a:endParaRPr lang="lv-LV" dirty="0" smtClean="0"/>
          </a:p>
          <a:p>
            <a:r>
              <a:rPr lang="lv-LV" sz="1500" i="1" dirty="0" smtClean="0"/>
              <a:t>(</a:t>
            </a:r>
            <a:r>
              <a:rPr lang="lv-LV" sz="1500" i="1" dirty="0"/>
              <a:t>darba vieta ir izveidota no jauna speciāli dalībai šajā pasākumā, vai darba vieta ir vakanta vismaz 4 mēnešus pirms pasākuma uzsākšanas</a:t>
            </a:r>
            <a:r>
              <a:rPr lang="lv-LV" sz="1500" i="1" dirty="0" smtClean="0"/>
              <a:t>);</a:t>
            </a:r>
          </a:p>
          <a:p>
            <a:endParaRPr lang="lv-LV" sz="400" dirty="0"/>
          </a:p>
          <a:p>
            <a:r>
              <a:rPr lang="lv-LV" dirty="0" smtClean="0"/>
              <a:t>• </a:t>
            </a:r>
            <a:r>
              <a:rPr lang="lv-LV" dirty="0"/>
              <a:t>jaunieši ar invaliditāti nepieciešamības gadījumā pasākuma laikā var saņemt </a:t>
            </a:r>
            <a:r>
              <a:rPr lang="lv-LV" dirty="0" err="1"/>
              <a:t>ergoterapeitu</a:t>
            </a:r>
            <a:r>
              <a:rPr lang="lv-LV" dirty="0"/>
              <a:t>, surdotulku, asistentu pakalpojumus.</a:t>
            </a:r>
            <a:endParaRPr lang="lv-LV" dirty="0">
              <a:effectLst/>
            </a:endParaRPr>
          </a:p>
        </p:txBody>
      </p:sp>
    </p:spTree>
    <p:extLst>
      <p:ext uri="{BB962C8B-B14F-4D97-AF65-F5344CB8AC3E}">
        <p14:creationId xmlns:p14="http://schemas.microsoft.com/office/powerpoint/2010/main" val="2549353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4278" y="211756"/>
            <a:ext cx="6096000" cy="821289"/>
          </a:xfrm>
        </p:spPr>
        <p:txBody>
          <a:bodyPr>
            <a:noAutofit/>
          </a:bodyPr>
          <a:lstStyle/>
          <a:p>
            <a:pPr algn="ctr">
              <a:defRPr/>
            </a:pPr>
            <a:r>
              <a:rPr lang="lv-LV" sz="2200" dirty="0">
                <a:latin typeface="+mj-lt"/>
              </a:rPr>
              <a:t>Pirmā darba pieredze jaunietim</a:t>
            </a:r>
            <a:r>
              <a:rPr lang="lv-LV" sz="2000" dirty="0"/>
              <a:t/>
            </a:r>
            <a:br>
              <a:rPr lang="lv-LV" sz="2000" dirty="0"/>
            </a:br>
            <a:r>
              <a:rPr lang="lv-LV" sz="2000" dirty="0">
                <a:latin typeface="+mn-lt"/>
              </a:rPr>
              <a:t/>
            </a:r>
            <a:br>
              <a:rPr lang="lv-LV" sz="2000" dirty="0">
                <a:latin typeface="+mn-lt"/>
              </a:rPr>
            </a:br>
            <a:endParaRPr lang="lv-LV" altLang="lv-LV" sz="2200" dirty="0">
              <a:solidFill>
                <a:srgbClr val="34411B"/>
              </a:solidFill>
              <a:latin typeface="+mn-lt"/>
              <a:cs typeface="Times New Roman" pitchFamily="18" charset="0"/>
            </a:endParaRPr>
          </a:p>
        </p:txBody>
      </p:sp>
      <p:sp>
        <p:nvSpPr>
          <p:cNvPr id="15363" name="Slide Number Placeholder 5"/>
          <p:cNvSpPr>
            <a:spLocks noGrp="1"/>
          </p:cNvSpPr>
          <p:nvPr>
            <p:ph type="sldNum" sz="quarter" idx="13"/>
          </p:nvPr>
        </p:nvSpPr>
        <p:spPr bwMode="auto">
          <a:xfrm>
            <a:off x="8431731" y="6324600"/>
            <a:ext cx="407469"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17</a:t>
            </a:fld>
            <a:endParaRPr lang="en-US" altLang="lv-LV" sz="1000" dirty="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5" name="Rectangle 4"/>
          <p:cNvSpPr/>
          <p:nvPr/>
        </p:nvSpPr>
        <p:spPr>
          <a:xfrm>
            <a:off x="2069432" y="1242685"/>
            <a:ext cx="6570846" cy="5078313"/>
          </a:xfrm>
          <a:prstGeom prst="rect">
            <a:avLst/>
          </a:prstGeom>
        </p:spPr>
        <p:txBody>
          <a:bodyPr wrap="square">
            <a:spAutoFit/>
          </a:bodyPr>
          <a:lstStyle/>
          <a:p>
            <a:r>
              <a:rPr lang="lv-LV" b="1" dirty="0"/>
              <a:t>NVA darba devējam nodrošina šādu finanšu atbalstu pasākuma īstenošanai</a:t>
            </a:r>
            <a:r>
              <a:rPr lang="lv-LV" b="1" dirty="0" smtClean="0"/>
              <a:t>:</a:t>
            </a:r>
          </a:p>
          <a:p>
            <a:endParaRPr lang="lv-LV" sz="1000" dirty="0" smtClean="0"/>
          </a:p>
          <a:p>
            <a:r>
              <a:rPr lang="lv-LV" b="1" dirty="0" smtClean="0"/>
              <a:t>1</a:t>
            </a:r>
            <a:r>
              <a:rPr lang="lv-LV" b="1" dirty="0"/>
              <a:t>.</a:t>
            </a:r>
            <a:r>
              <a:rPr lang="lv-LV" dirty="0"/>
              <a:t> </a:t>
            </a:r>
            <a:r>
              <a:rPr lang="lv-LV" u="sng" dirty="0" smtClean="0"/>
              <a:t>ikmēneša </a:t>
            </a:r>
            <a:r>
              <a:rPr lang="lv-LV" u="sng" dirty="0"/>
              <a:t>darba algas </a:t>
            </a:r>
            <a:r>
              <a:rPr lang="lv-LV" u="sng" dirty="0" smtClean="0"/>
              <a:t>dotāciju </a:t>
            </a:r>
            <a:r>
              <a:rPr lang="lv-LV" u="sng" dirty="0"/>
              <a:t>jaunietim </a:t>
            </a:r>
            <a:r>
              <a:rPr lang="lv-LV" dirty="0"/>
              <a:t>par pilnu darba </a:t>
            </a:r>
            <a:r>
              <a:rPr lang="lv-LV" dirty="0" smtClean="0"/>
              <a:t>laiku</a:t>
            </a:r>
          </a:p>
          <a:p>
            <a:r>
              <a:rPr lang="lv-LV" dirty="0" smtClean="0"/>
              <a:t> </a:t>
            </a:r>
            <a:r>
              <a:rPr lang="lv-LV" dirty="0"/>
              <a:t>- </a:t>
            </a:r>
            <a:r>
              <a:rPr lang="lv-LV" dirty="0" smtClean="0"/>
              <a:t>pirmos sešus mēnešus 160 </a:t>
            </a:r>
            <a:r>
              <a:rPr lang="lv-LV" dirty="0" err="1"/>
              <a:t>euro</a:t>
            </a:r>
            <a:r>
              <a:rPr lang="lv-LV" dirty="0"/>
              <a:t> proporcionāli mēnesī nostrādātajām dienām (jaunietim ar invaliditāti 240 </a:t>
            </a:r>
            <a:r>
              <a:rPr lang="lv-LV" dirty="0" err="1"/>
              <a:t>euro</a:t>
            </a:r>
            <a:r>
              <a:rPr lang="lv-LV" dirty="0"/>
              <a:t> proporcionāli mēnesī nostrādātajām dienām</a:t>
            </a:r>
            <a:r>
              <a:rPr lang="lv-LV" dirty="0" smtClean="0"/>
              <a:t>)</a:t>
            </a:r>
          </a:p>
          <a:p>
            <a:r>
              <a:rPr lang="lv-LV" dirty="0" smtClean="0"/>
              <a:t> </a:t>
            </a:r>
            <a:r>
              <a:rPr lang="lv-LV" dirty="0"/>
              <a:t>- </a:t>
            </a:r>
            <a:r>
              <a:rPr lang="lv-LV" dirty="0" smtClean="0"/>
              <a:t>atlikušos sešus mēnešus 100 </a:t>
            </a:r>
            <a:r>
              <a:rPr lang="lv-LV" dirty="0" err="1"/>
              <a:t>euro</a:t>
            </a:r>
            <a:r>
              <a:rPr lang="lv-LV" dirty="0"/>
              <a:t> proporcionāli mēnesī nostrādātajām dienām (jaunietim ar invaliditāti 200 </a:t>
            </a:r>
            <a:r>
              <a:rPr lang="lv-LV" dirty="0" err="1"/>
              <a:t>euro</a:t>
            </a:r>
            <a:r>
              <a:rPr lang="lv-LV" dirty="0"/>
              <a:t> proporcionāli mēnesī nostrādātajām dienām</a:t>
            </a:r>
            <a:r>
              <a:rPr lang="lv-LV" dirty="0" smtClean="0"/>
              <a:t>);</a:t>
            </a:r>
          </a:p>
          <a:p>
            <a:endParaRPr lang="lv-LV" sz="800" dirty="0" smtClean="0"/>
          </a:p>
          <a:p>
            <a:r>
              <a:rPr lang="lv-LV" b="1" dirty="0" smtClean="0"/>
              <a:t>2</a:t>
            </a:r>
            <a:r>
              <a:rPr lang="lv-LV" b="1" dirty="0"/>
              <a:t>.</a:t>
            </a:r>
            <a:r>
              <a:rPr lang="lv-LV" dirty="0"/>
              <a:t> </a:t>
            </a:r>
            <a:r>
              <a:rPr lang="lv-LV" u="sng" dirty="0" smtClean="0"/>
              <a:t>ikmēneša </a:t>
            </a:r>
            <a:r>
              <a:rPr lang="lv-LV" u="sng" dirty="0"/>
              <a:t>darba algas dotāciju par darba vadītāju</a:t>
            </a:r>
            <a:r>
              <a:rPr lang="lv-LV" dirty="0"/>
              <a:t>, kas strādā ar darbā pieņemtajiem </a:t>
            </a:r>
            <a:r>
              <a:rPr lang="lv-LV" dirty="0" smtClean="0"/>
              <a:t>jauniešiem 50</a:t>
            </a:r>
            <a:r>
              <a:rPr lang="lv-LV" dirty="0"/>
              <a:t>% apmērā no valstī noteiktās minimālās mēneša darba algas apmēra. Viens darba vadītājs var vadīt darbu ne vairāk kā diviem jauniešiem, attiecīgi par viena jaunieša darba vadīšanu saņemot vienu pusi no tam paredzētās darba algas dotācijas. </a:t>
            </a:r>
            <a:endParaRPr lang="lv-LV" dirty="0" smtClean="0"/>
          </a:p>
          <a:p>
            <a:endParaRPr lang="lv-LV" dirty="0"/>
          </a:p>
          <a:p>
            <a:r>
              <a:rPr lang="lv-LV" b="1" dirty="0" smtClean="0"/>
              <a:t>Darba </a:t>
            </a:r>
            <a:r>
              <a:rPr lang="lv-LV" b="1" dirty="0"/>
              <a:t>devējam </a:t>
            </a:r>
            <a:r>
              <a:rPr lang="lv-LV" dirty="0"/>
              <a:t>jānodrošina kvalificēts darba vadītājs pirmajos trīs mēnešos no jaunieša iesaistes brīža (jaunietim ar invaliditāti kvalificēts darba vadītājs jānodrošina uz visu Pasākuma īstenošanas laiku).</a:t>
            </a:r>
          </a:p>
        </p:txBody>
      </p:sp>
    </p:spTree>
    <p:extLst>
      <p:ext uri="{BB962C8B-B14F-4D97-AF65-F5344CB8AC3E}">
        <p14:creationId xmlns:p14="http://schemas.microsoft.com/office/powerpoint/2010/main" val="3079484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4278" y="211756"/>
            <a:ext cx="6096000" cy="821289"/>
          </a:xfrm>
        </p:spPr>
        <p:txBody>
          <a:bodyPr>
            <a:noAutofit/>
          </a:bodyPr>
          <a:lstStyle/>
          <a:p>
            <a:pPr algn="ctr">
              <a:defRPr/>
            </a:pPr>
            <a:r>
              <a:rPr lang="lv-LV" sz="2200" dirty="0" smtClean="0">
                <a:latin typeface="+mj-lt"/>
              </a:rPr>
              <a:t/>
            </a:r>
            <a:br>
              <a:rPr lang="lv-LV" sz="2200" dirty="0" smtClean="0">
                <a:latin typeface="+mj-lt"/>
              </a:rPr>
            </a:br>
            <a:r>
              <a:rPr lang="lv-LV" sz="2200" dirty="0" smtClean="0">
                <a:latin typeface="+mj-lt"/>
              </a:rPr>
              <a:t>Pirmā </a:t>
            </a:r>
            <a:r>
              <a:rPr lang="lv-LV" sz="2200" dirty="0">
                <a:latin typeface="+mj-lt"/>
              </a:rPr>
              <a:t>darba pieredze jaunietim</a:t>
            </a:r>
            <a:r>
              <a:rPr lang="lv-LV" sz="2000" dirty="0"/>
              <a:t/>
            </a:r>
            <a:br>
              <a:rPr lang="lv-LV" sz="2000" dirty="0"/>
            </a:br>
            <a:r>
              <a:rPr lang="lv-LV" sz="2000" dirty="0">
                <a:latin typeface="+mn-lt"/>
              </a:rPr>
              <a:t/>
            </a:r>
            <a:br>
              <a:rPr lang="lv-LV" sz="2000" dirty="0">
                <a:latin typeface="+mn-lt"/>
              </a:rPr>
            </a:br>
            <a:endParaRPr lang="lv-LV" altLang="lv-LV" sz="2200" dirty="0">
              <a:solidFill>
                <a:srgbClr val="34411B"/>
              </a:solidFill>
              <a:latin typeface="+mn-lt"/>
              <a:cs typeface="Times New Roman" pitchFamily="18" charset="0"/>
            </a:endParaRPr>
          </a:p>
        </p:txBody>
      </p:sp>
      <p:sp>
        <p:nvSpPr>
          <p:cNvPr id="15363" name="Slide Number Placeholder 5"/>
          <p:cNvSpPr>
            <a:spLocks noGrp="1"/>
          </p:cNvSpPr>
          <p:nvPr>
            <p:ph type="sldNum" sz="quarter" idx="13"/>
          </p:nvPr>
        </p:nvSpPr>
        <p:spPr bwMode="auto">
          <a:xfrm>
            <a:off x="8422105" y="6324600"/>
            <a:ext cx="417095"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r>
              <a:rPr lang="lv-LV" altLang="lv-LV" sz="1000" dirty="0" smtClean="0">
                <a:solidFill>
                  <a:srgbClr val="898989"/>
                </a:solidFill>
                <a:latin typeface="Verdana" pitchFamily="34" charset="0"/>
              </a:rPr>
              <a:t>18</a:t>
            </a:r>
            <a:endParaRPr lang="en-US" altLang="lv-LV" sz="1000" dirty="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1973178" y="1542430"/>
            <a:ext cx="6667099" cy="4154984"/>
          </a:xfrm>
          <a:prstGeom prst="rect">
            <a:avLst/>
          </a:prstGeom>
        </p:spPr>
        <p:txBody>
          <a:bodyPr wrap="square">
            <a:spAutoFit/>
          </a:bodyPr>
          <a:lstStyle/>
          <a:p>
            <a:r>
              <a:rPr lang="lv-LV" b="1" dirty="0"/>
              <a:t>Nepieciešamības gadījumā</a:t>
            </a:r>
            <a:r>
              <a:rPr lang="lv-LV" b="1" dirty="0" smtClean="0"/>
              <a:t>:</a:t>
            </a:r>
          </a:p>
          <a:p>
            <a:endParaRPr lang="lv-LV" sz="1000" b="1" dirty="0"/>
          </a:p>
          <a:p>
            <a:r>
              <a:rPr lang="lv-LV" dirty="0" smtClean="0"/>
              <a:t>• </a:t>
            </a:r>
            <a:r>
              <a:rPr lang="lv-LV" dirty="0"/>
              <a:t>izdevumus par veselības pārbaužu veikšanu, kas paredzētas normatīvajos aktos par obligātajām veselības pārbaudēm</a:t>
            </a:r>
            <a:r>
              <a:rPr lang="lv-LV" dirty="0" smtClean="0"/>
              <a:t>;</a:t>
            </a:r>
          </a:p>
          <a:p>
            <a:endParaRPr lang="lv-LV" sz="800" dirty="0" smtClean="0"/>
          </a:p>
          <a:p>
            <a:r>
              <a:rPr lang="lv-LV" dirty="0" smtClean="0"/>
              <a:t>• </a:t>
            </a:r>
            <a:r>
              <a:rPr lang="lv-LV" dirty="0"/>
              <a:t>vienreizēju dotāciju individuālajiem aizsardzības līdzekļiem, uzsākot darbu, ne vairāk kā 50 </a:t>
            </a:r>
            <a:r>
              <a:rPr lang="lv-LV" dirty="0" err="1"/>
              <a:t>euro</a:t>
            </a:r>
            <a:r>
              <a:rPr lang="lv-LV" dirty="0" smtClean="0"/>
              <a:t>;</a:t>
            </a:r>
          </a:p>
          <a:p>
            <a:endParaRPr lang="lv-LV" sz="800" dirty="0" smtClean="0"/>
          </a:p>
          <a:p>
            <a:r>
              <a:rPr lang="lv-LV" dirty="0" smtClean="0"/>
              <a:t>• </a:t>
            </a:r>
            <a:r>
              <a:rPr lang="lv-LV" dirty="0"/>
              <a:t>vienreizēju dotāciju iekārtu un aprīkojuma iegādei, kā arī tehnisko palīglīdzekļu izgatavošanai un iegādei, lai pielāgotu darba vietas jauniešiem ar invaliditāti ne vairāk kā 711 </a:t>
            </a:r>
            <a:r>
              <a:rPr lang="lv-LV" dirty="0" err="1"/>
              <a:t>euro</a:t>
            </a:r>
            <a:r>
              <a:rPr lang="lv-LV" dirty="0"/>
              <a:t> vienas darba vietas </a:t>
            </a:r>
            <a:br>
              <a:rPr lang="lv-LV" dirty="0"/>
            </a:br>
            <a:r>
              <a:rPr lang="lv-LV" dirty="0"/>
              <a:t>pielāgošanai.</a:t>
            </a:r>
          </a:p>
          <a:p>
            <a:r>
              <a:rPr lang="lv-LV" dirty="0"/>
              <a:t> </a:t>
            </a:r>
          </a:p>
          <a:p>
            <a:r>
              <a:rPr lang="lv-LV" b="1" dirty="0"/>
              <a:t>Darba devējam </a:t>
            </a:r>
            <a:r>
              <a:rPr lang="lv-LV" dirty="0"/>
              <a:t>jānodrošina darba algas </a:t>
            </a:r>
            <a:r>
              <a:rPr lang="lv-LV" dirty="0" smtClean="0"/>
              <a:t>daļa (</a:t>
            </a:r>
            <a:r>
              <a:rPr lang="lv-LV" dirty="0"/>
              <a:t>līdzfinansējums) tādā apmērā, lai kopā ar dotāciju jaunieša darba alga sasniegtu vismaz valstī noteiktās minimālās algas apmēru, kā arī jāveic valsts sociālās apdrošināšanas obligātās iemaksas par pasākumā iesaistītajiem jauniešiem</a:t>
            </a:r>
            <a:endParaRPr lang="lv-LV" dirty="0">
              <a:effectLst/>
            </a:endParaRPr>
          </a:p>
        </p:txBody>
      </p:sp>
    </p:spTree>
    <p:extLst>
      <p:ext uri="{BB962C8B-B14F-4D97-AF65-F5344CB8AC3E}">
        <p14:creationId xmlns:p14="http://schemas.microsoft.com/office/powerpoint/2010/main" val="417564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p:nvPr/>
        </p:nvSpPr>
        <p:spPr>
          <a:xfrm>
            <a:off x="914400" y="2209800"/>
            <a:ext cx="7543800" cy="2057400"/>
          </a:xfrm>
          <a:prstGeom prst="rect">
            <a:avLst/>
          </a:prstGeom>
          <a:noFill/>
          <a:ln>
            <a:noFill/>
            <a:prstDash val="solid"/>
          </a:ln>
        </p:spPr>
        <p:txBody>
          <a:bodyPr/>
          <a:lstStyle/>
          <a:p>
            <a:pPr marL="342900" indent="-342900" defTabSz="914400" fontAlgn="auto">
              <a:spcBef>
                <a:spcPts val="500"/>
              </a:spcBef>
              <a:spcAft>
                <a:spcPts val="0"/>
              </a:spcAft>
              <a:defRPr sz="1800" b="0" i="0" u="none" strike="noStrike" kern="0" cap="none" spc="0" baseline="0">
                <a:solidFill>
                  <a:srgbClr val="000000"/>
                </a:solidFill>
                <a:uFillTx/>
              </a:defRPr>
            </a:pPr>
            <a:endParaRPr lang="lv-LV" sz="2000" kern="0">
              <a:solidFill>
                <a:srgbClr val="000000"/>
              </a:solidFill>
              <a:latin typeface="Arial"/>
              <a:ea typeface=""/>
            </a:endParaRPr>
          </a:p>
          <a:p>
            <a:pPr marL="342900" indent="-342900" defTabSz="914400" fontAlgn="auto">
              <a:spcBef>
                <a:spcPts val="900"/>
              </a:spcBef>
              <a:spcAft>
                <a:spcPts val="0"/>
              </a:spcAft>
              <a:defRPr sz="1800" b="0" i="0" u="none" strike="noStrike" kern="0" cap="none" spc="0" baseline="0">
                <a:solidFill>
                  <a:srgbClr val="000000"/>
                </a:solidFill>
                <a:uFillTx/>
              </a:defRPr>
            </a:pPr>
            <a:endParaRPr lang="lv-LV" sz="3600" b="1" kern="0">
              <a:solidFill>
                <a:srgbClr val="ED7D31"/>
              </a:solidFill>
              <a:effectLst>
                <a:outerShdw dist="38096" dir="2700000">
                  <a:srgbClr val="C0C0C0"/>
                </a:outerShdw>
              </a:effectLst>
              <a:latin typeface="Bookman Old Style" pitchFamily="18"/>
              <a:ea typeface=""/>
            </a:endParaRPr>
          </a:p>
          <a:p>
            <a:pPr marL="342900" indent="-342900" algn="ctr" defTabSz="914400" fontAlgn="auto">
              <a:spcBef>
                <a:spcPts val="900"/>
              </a:spcBef>
              <a:spcAft>
                <a:spcPts val="0"/>
              </a:spcAft>
              <a:defRPr sz="1800" b="0" i="0" u="none" strike="noStrike" kern="0" cap="none" spc="0" baseline="0">
                <a:solidFill>
                  <a:srgbClr val="000000"/>
                </a:solidFill>
                <a:uFillTx/>
              </a:defRPr>
            </a:pPr>
            <a:r>
              <a:rPr lang="lv-LV" sz="3600" b="1" kern="0">
                <a:solidFill>
                  <a:srgbClr val="FF6600"/>
                </a:solidFill>
                <a:effectLst>
                  <a:outerShdw dist="38096" dir="2700000">
                    <a:srgbClr val="C0C0C0"/>
                  </a:outerShdw>
                </a:effectLst>
                <a:latin typeface="Bookman Old Style" pitchFamily="18"/>
                <a:ea typeface=""/>
              </a:rPr>
              <a:t>Paldies par uzmanību!</a:t>
            </a:r>
          </a:p>
          <a:p>
            <a:pPr marL="342900" indent="-342900" defTabSz="914400" fontAlgn="auto">
              <a:spcBef>
                <a:spcPts val="900"/>
              </a:spcBef>
              <a:spcAft>
                <a:spcPts val="0"/>
              </a:spcAft>
              <a:defRPr sz="1800" b="0" i="0" u="none" strike="noStrike" kern="0" cap="none" spc="0" baseline="0">
                <a:solidFill>
                  <a:srgbClr val="000000"/>
                </a:solidFill>
                <a:uFillTx/>
              </a:defRPr>
            </a:pPr>
            <a:endParaRPr lang="lv-LV" sz="3600" b="1" kern="0">
              <a:solidFill>
                <a:srgbClr val="ED7D31"/>
              </a:solidFill>
              <a:effectLst>
                <a:outerShdw dist="38096" dir="2700000">
                  <a:srgbClr val="C0C0C0"/>
                </a:outerShdw>
              </a:effectLst>
              <a:latin typeface="Bookman Old Style" pitchFamily="18"/>
              <a:ea typeface=""/>
            </a:endParaRPr>
          </a:p>
          <a:p>
            <a:pPr marL="342900" indent="-342900" defTabSz="914400" fontAlgn="auto">
              <a:spcBef>
                <a:spcPts val="500"/>
              </a:spcBef>
              <a:spcAft>
                <a:spcPts val="0"/>
              </a:spcAft>
              <a:defRPr sz="1800" b="0" i="0" u="none" strike="noStrike" kern="0" cap="none" spc="0" baseline="0">
                <a:solidFill>
                  <a:srgbClr val="000000"/>
                </a:solidFill>
                <a:uFillTx/>
              </a:defRPr>
            </a:pPr>
            <a:endParaRPr lang="lv-LV" sz="2000" kern="0">
              <a:solidFill>
                <a:srgbClr val="000000"/>
              </a:solidFill>
              <a:latin typeface="Arial"/>
              <a:ea typeface=""/>
            </a:endParaRPr>
          </a:p>
          <a:p>
            <a:pPr marL="342900" indent="-342900" defTabSz="914400" fontAlgn="auto">
              <a:spcBef>
                <a:spcPts val="500"/>
              </a:spcBef>
              <a:spcAft>
                <a:spcPts val="0"/>
              </a:spcAft>
              <a:defRPr sz="1800" b="0" i="0" u="none" strike="noStrike" kern="0" cap="none" spc="0" baseline="0">
                <a:solidFill>
                  <a:srgbClr val="000000"/>
                </a:solidFill>
                <a:uFillTx/>
              </a:defRPr>
            </a:pPr>
            <a:endParaRPr lang="en-US" sz="2000" kern="0">
              <a:solidFill>
                <a:srgbClr val="000000"/>
              </a:solidFill>
              <a:latin typeface="Arial"/>
              <a:ea typeface=""/>
            </a:endParaRPr>
          </a:p>
        </p:txBody>
      </p:sp>
      <p:sp>
        <p:nvSpPr>
          <p:cNvPr id="29699" name="Text Box 15"/>
          <p:cNvSpPr txBox="1">
            <a:spLocks noChangeArrowheads="1"/>
          </p:cNvSpPr>
          <p:nvPr/>
        </p:nvSpPr>
        <p:spPr bwMode="auto">
          <a:xfrm>
            <a:off x="304800" y="5638800"/>
            <a:ext cx="3048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defTabSz="914400" eaLnBrk="1" hangingPunct="1">
              <a:spcBef>
                <a:spcPts val="1100"/>
              </a:spcBef>
            </a:pPr>
            <a:endParaRPr lang="lv-LV" sz="1800">
              <a:solidFill>
                <a:srgbClr val="000000"/>
              </a:solidFill>
              <a:latin typeface="Arial" charset="0"/>
            </a:endParaRPr>
          </a:p>
        </p:txBody>
      </p:sp>
      <p:sp>
        <p:nvSpPr>
          <p:cNvPr id="29700" name="Text Box 17"/>
          <p:cNvSpPr txBox="1">
            <a:spLocks noChangeArrowheads="1"/>
          </p:cNvSpPr>
          <p:nvPr/>
        </p:nvSpPr>
        <p:spPr bwMode="auto">
          <a:xfrm>
            <a:off x="152400" y="5943600"/>
            <a:ext cx="350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defTabSz="914400" eaLnBrk="1" hangingPunct="1">
              <a:spcBef>
                <a:spcPts val="1100"/>
              </a:spcBef>
            </a:pPr>
            <a:endParaRPr lang="lv-LV" sz="1800">
              <a:solidFill>
                <a:srgbClr val="ED7D31"/>
              </a:solidFill>
              <a:latin typeface="Arial" charset="0"/>
            </a:endParaRPr>
          </a:p>
        </p:txBody>
      </p:sp>
      <p:sp>
        <p:nvSpPr>
          <p:cNvPr id="29701" name="Text Box 20"/>
          <p:cNvSpPr txBox="1">
            <a:spLocks noChangeArrowheads="1"/>
          </p:cNvSpPr>
          <p:nvPr/>
        </p:nvSpPr>
        <p:spPr bwMode="auto">
          <a:xfrm>
            <a:off x="152400" y="5105400"/>
            <a:ext cx="56388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defTabSz="914400" eaLnBrk="1" hangingPunct="1">
              <a:lnSpc>
                <a:spcPct val="80000"/>
              </a:lnSpc>
              <a:spcBef>
                <a:spcPts val="1100"/>
              </a:spcBef>
            </a:pPr>
            <a:endParaRPr lang="lv-LV" sz="1800">
              <a:solidFill>
                <a:srgbClr val="ED7D31"/>
              </a:solidFill>
              <a:latin typeface="Arial" charset="0"/>
            </a:endParaRPr>
          </a:p>
        </p:txBody>
      </p:sp>
      <p:sp>
        <p:nvSpPr>
          <p:cNvPr id="29702" name="Rectangle 6"/>
          <p:cNvSpPr>
            <a:spLocks noChangeArrowheads="1"/>
          </p:cNvSpPr>
          <p:nvPr/>
        </p:nvSpPr>
        <p:spPr bwMode="auto">
          <a:xfrm>
            <a:off x="1030288" y="4924425"/>
            <a:ext cx="8001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4400"/>
            <a:r>
              <a:rPr lang="lv-LV" sz="1800">
                <a:solidFill>
                  <a:srgbClr val="000000"/>
                </a:solidFill>
              </a:rPr>
              <a:t>Informācija par pakalpojumiem un dokumenti: mājaslapā </a:t>
            </a:r>
            <a:r>
              <a:rPr lang="lv-LV" sz="1800">
                <a:solidFill>
                  <a:srgbClr val="000000"/>
                </a:solidFill>
                <a:hlinkClick r:id="rId3"/>
              </a:rPr>
              <a:t>www.nva.gov.lv</a:t>
            </a:r>
            <a:r>
              <a:rPr lang="lv-LV" sz="1800">
                <a:solidFill>
                  <a:srgbClr val="000000"/>
                </a:solidFill>
              </a:rPr>
              <a:t>  </a:t>
            </a:r>
          </a:p>
          <a:p>
            <a:pPr defTabSz="914400"/>
            <a:r>
              <a:rPr lang="lv-LV" sz="1800">
                <a:solidFill>
                  <a:srgbClr val="000000"/>
                </a:solidFill>
              </a:rPr>
              <a:t>Jaunākās ziņas: </a:t>
            </a:r>
            <a:r>
              <a:rPr lang="lv-LV" sz="1800" i="1">
                <a:solidFill>
                  <a:srgbClr val="000000"/>
                </a:solidFill>
              </a:rPr>
              <a:t>Twitter</a:t>
            </a:r>
            <a:r>
              <a:rPr lang="lv-LV" sz="1800">
                <a:solidFill>
                  <a:srgbClr val="000000"/>
                </a:solidFill>
              </a:rPr>
              <a:t> kontā </a:t>
            </a:r>
            <a:r>
              <a:rPr lang="lv-LV" sz="1800">
                <a:solidFill>
                  <a:srgbClr val="000000"/>
                </a:solidFill>
                <a:hlinkClick r:id="rId4"/>
              </a:rPr>
              <a:t>http://twitter.com/NVA_gov_lv</a:t>
            </a:r>
            <a:r>
              <a:rPr lang="lv-LV" sz="1800">
                <a:solidFill>
                  <a:srgbClr val="000000"/>
                </a:solidFill>
              </a:rPr>
              <a:t>   </a:t>
            </a:r>
          </a:p>
          <a:p>
            <a:pPr defTabSz="914400"/>
            <a:r>
              <a:rPr lang="lv-LV" sz="1800">
                <a:solidFill>
                  <a:srgbClr val="000000"/>
                </a:solidFill>
              </a:rPr>
              <a:t>Labās prakses video piemēri: </a:t>
            </a:r>
            <a:r>
              <a:rPr lang="lv-LV" sz="1800" i="1">
                <a:solidFill>
                  <a:srgbClr val="000000"/>
                </a:solidFill>
              </a:rPr>
              <a:t>Youtube</a:t>
            </a:r>
            <a:r>
              <a:rPr lang="lv-LV" sz="1800">
                <a:solidFill>
                  <a:srgbClr val="000000"/>
                </a:solidFill>
              </a:rPr>
              <a:t> kanālā </a:t>
            </a:r>
            <a:r>
              <a:rPr lang="lv-LV" sz="1800">
                <a:solidFill>
                  <a:srgbClr val="000000"/>
                </a:solidFill>
                <a:hlinkClick r:id="rId5"/>
              </a:rPr>
              <a:t>http://www.youtube.com/TheNVA</a:t>
            </a:r>
            <a:endParaRPr lang="lv-LV" sz="1800">
              <a:solidFill>
                <a:srgbClr val="000000"/>
              </a:solidFill>
            </a:endParaRPr>
          </a:p>
          <a:p>
            <a:pPr defTabSz="914400"/>
            <a:r>
              <a:rPr lang="lv-LV" sz="1800">
                <a:solidFill>
                  <a:srgbClr val="000000"/>
                </a:solidFill>
              </a:rPr>
              <a:t>Jaunākās ziņas: </a:t>
            </a:r>
            <a:r>
              <a:rPr lang="lv-LV" sz="1800" i="1">
                <a:solidFill>
                  <a:srgbClr val="000000"/>
                </a:solidFill>
              </a:rPr>
              <a:t>Draugiem.lv</a:t>
            </a:r>
            <a:r>
              <a:rPr lang="lv-LV" sz="1800">
                <a:solidFill>
                  <a:srgbClr val="000000"/>
                </a:solidFill>
              </a:rPr>
              <a:t> lapā </a:t>
            </a:r>
            <a:r>
              <a:rPr lang="lv-LV" sz="1800">
                <a:solidFill>
                  <a:srgbClr val="000000"/>
                </a:solidFill>
                <a:hlinkClick r:id="rId6"/>
              </a:rPr>
              <a:t>http://www.draugiem.lv/nva/</a:t>
            </a:r>
            <a:r>
              <a:rPr lang="lv-LV" sz="1800">
                <a:solidFill>
                  <a:srgbClr val="000000"/>
                </a:solidFill>
              </a:rPr>
              <a:t> </a:t>
            </a:r>
          </a:p>
          <a:p>
            <a:pPr defTabSz="914400"/>
            <a:r>
              <a:rPr lang="lv-LV" sz="1800">
                <a:solidFill>
                  <a:srgbClr val="000000"/>
                </a:solidFill>
              </a:rPr>
              <a:t>Jaunākās ziņas: </a:t>
            </a:r>
            <a:r>
              <a:rPr lang="lv-LV" sz="1800" i="1">
                <a:solidFill>
                  <a:srgbClr val="000000"/>
                </a:solidFill>
              </a:rPr>
              <a:t>Facebook.com</a:t>
            </a:r>
            <a:r>
              <a:rPr lang="lv-LV" sz="1800">
                <a:solidFill>
                  <a:srgbClr val="000000"/>
                </a:solidFill>
              </a:rPr>
              <a:t> lapā </a:t>
            </a:r>
            <a:r>
              <a:rPr lang="lv-LV" sz="1800">
                <a:solidFill>
                  <a:srgbClr val="000000"/>
                </a:solidFill>
                <a:hlinkClick r:id="rId7"/>
              </a:rPr>
              <a:t>http://www.facebook.com/Nodarbinatiba</a:t>
            </a:r>
            <a:r>
              <a:rPr lang="lv-LV" sz="1800">
                <a:solidFill>
                  <a:srgbClr val="000000"/>
                </a:solidFill>
              </a:rPr>
              <a:t> </a:t>
            </a:r>
          </a:p>
        </p:txBody>
      </p:sp>
      <p:pic>
        <p:nvPicPr>
          <p:cNvPr id="29703" name="Picture 9"/>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38200" y="4895850"/>
            <a:ext cx="296863"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4" name="Picture 7"/>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830263" y="5175250"/>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5" name="Picture 8"/>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838200" y="5491163"/>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6" name="Picture 10" descr="C:\Users\madaraj\Desktop\draugiem ikona.jpg"/>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6763" y="5791200"/>
            <a:ext cx="3683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7" name="Picture 7" descr="http://talk.onevietnam.org/wp-content/uploads/2011/04/facebook_icon.png"/>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60425" y="6100763"/>
            <a:ext cx="2746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8" name="Picture 2"/>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1103313"/>
            <a:ext cx="9144000" cy="379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0"/>
          </p:nvPr>
        </p:nvSpPr>
        <p:spPr/>
        <p:txBody>
          <a:bodyPr/>
          <a:lstStyle/>
          <a:p>
            <a:pPr>
              <a:defRPr/>
            </a:pPr>
            <a:fld id="{15AF52DB-64C4-4699-878D-5AB02EAE9966}" type="slidenum">
              <a:rPr lang="en-US" altLang="lv-LV" smtClean="0"/>
              <a:pPr>
                <a:defRPr/>
              </a:pPr>
              <a:t>19</a:t>
            </a:fld>
            <a:endParaRPr lang="en-US" altLang="lv-LV" dirty="0"/>
          </a:p>
        </p:txBody>
      </p:sp>
      <p:sp>
        <p:nvSpPr>
          <p:cNvPr id="5" name="Date Placeholder 4"/>
          <p:cNvSpPr>
            <a:spLocks noGrp="1"/>
          </p:cNvSpPr>
          <p:nvPr>
            <p:ph type="dt" sz="half" idx="12"/>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566738"/>
            <a:ext cx="6096000" cy="658812"/>
          </a:xfrm>
        </p:spPr>
        <p:txBody>
          <a:bodyPr>
            <a:normAutofit/>
          </a:bodyPr>
          <a:lstStyle/>
          <a:p>
            <a:pPr algn="ctr">
              <a:defRPr/>
            </a:pPr>
            <a:r>
              <a:rPr lang="lv-LV" sz="2200" dirty="0" smtClean="0">
                <a:solidFill>
                  <a:schemeClr val="accent3">
                    <a:lumMod val="50000"/>
                  </a:schemeClr>
                </a:solidFill>
                <a:latin typeface="+mj-lt"/>
                <a:ea typeface="MS PGothic" pitchFamily="34" charset="-128"/>
                <a:cs typeface="+mj-cs"/>
              </a:rPr>
              <a:t>Aktuāli darba devējiem</a:t>
            </a:r>
            <a:endParaRPr lang="lv-LV" sz="2200" dirty="0">
              <a:solidFill>
                <a:schemeClr val="accent3">
                  <a:lumMod val="50000"/>
                </a:schemeClr>
              </a:solidFill>
              <a:latin typeface="+mj-lt"/>
              <a:ea typeface="MS PGothic" pitchFamily="34" charset="-128"/>
              <a:cs typeface="+mj-cs"/>
            </a:endParaRPr>
          </a:p>
        </p:txBody>
      </p:sp>
      <p:sp>
        <p:nvSpPr>
          <p:cNvPr id="15363"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2</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5" name="Rectangle 4"/>
          <p:cNvSpPr/>
          <p:nvPr/>
        </p:nvSpPr>
        <p:spPr>
          <a:xfrm>
            <a:off x="1963554" y="2164039"/>
            <a:ext cx="6875646" cy="3194721"/>
          </a:xfrm>
          <a:prstGeom prst="rect">
            <a:avLst/>
          </a:prstGeom>
        </p:spPr>
        <p:txBody>
          <a:bodyPr wrap="square">
            <a:spAutoFit/>
          </a:bodyPr>
          <a:lstStyle/>
          <a:p>
            <a:pPr marL="285750" indent="-285750">
              <a:lnSpc>
                <a:spcPct val="80000"/>
              </a:lnSpc>
              <a:buFont typeface="Arial" panose="020B0604020202020204" pitchFamily="34" charset="0"/>
              <a:buChar char="•"/>
            </a:pPr>
            <a:r>
              <a:rPr lang="lv-LV" altLang="lv-LV" sz="1800" dirty="0">
                <a:latin typeface="+mn-lt"/>
              </a:rPr>
              <a:t>Vakanču reģistrēšana un darbinieku atrašana; </a:t>
            </a:r>
            <a:endParaRPr lang="lv-LV" altLang="lv-LV" sz="1800" dirty="0" smtClean="0">
              <a:latin typeface="+mn-lt"/>
            </a:endParaRPr>
          </a:p>
          <a:p>
            <a:pPr>
              <a:lnSpc>
                <a:spcPct val="80000"/>
              </a:lnSpc>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a:latin typeface="+mn-lt"/>
              </a:rPr>
              <a:t>CV un vakanču portāla </a:t>
            </a:r>
            <a:r>
              <a:rPr lang="lv-LV" altLang="lv-LV" sz="1800" dirty="0" smtClean="0">
                <a:latin typeface="+mn-lt"/>
              </a:rPr>
              <a:t>iespējas;</a:t>
            </a:r>
          </a:p>
          <a:p>
            <a:pPr>
              <a:lnSpc>
                <a:spcPct val="80000"/>
              </a:lnSpc>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a:latin typeface="+mn-lt"/>
              </a:rPr>
              <a:t>Bezdarbnieku apmācība pēc darba devēja pieprasījuma</a:t>
            </a:r>
            <a:r>
              <a:rPr lang="lv-LV" altLang="lv-LV" sz="1800" dirty="0" smtClean="0">
                <a:latin typeface="+mn-lt"/>
              </a:rPr>
              <a:t>;</a:t>
            </a:r>
          </a:p>
          <a:p>
            <a:pPr>
              <a:lnSpc>
                <a:spcPct val="80000"/>
              </a:lnSpc>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a:latin typeface="+mn-lt"/>
              </a:rPr>
              <a:t>Iespēja piedalīties aktīvajos nodarbinātības </a:t>
            </a:r>
            <a:r>
              <a:rPr lang="lv-LV" altLang="lv-LV" sz="1800" dirty="0" smtClean="0">
                <a:latin typeface="+mn-lt"/>
              </a:rPr>
              <a:t>pasākumos;</a:t>
            </a:r>
          </a:p>
          <a:p>
            <a:pPr>
              <a:lnSpc>
                <a:spcPct val="80000"/>
              </a:lnSpc>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a:latin typeface="+mn-lt"/>
              </a:rPr>
              <a:t>Eiropas nodarbinātības dienesta tīkla EURES pakalpojumi; </a:t>
            </a:r>
            <a:endParaRPr lang="lv-LV" altLang="lv-LV" sz="1800" dirty="0" smtClean="0">
              <a:latin typeface="+mn-lt"/>
            </a:endParaRPr>
          </a:p>
          <a:p>
            <a:pPr>
              <a:lnSpc>
                <a:spcPct val="80000"/>
              </a:lnSpc>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a:latin typeface="+mn-lt"/>
              </a:rPr>
              <a:t>Komersantu - darbiekārtošanas pakalpojumu sniedzēju licencēšana un uzraudzība; </a:t>
            </a:r>
            <a:endParaRPr lang="lv-LV" altLang="lv-LV" sz="1800" dirty="0" smtClean="0">
              <a:latin typeface="+mn-lt"/>
            </a:endParaRPr>
          </a:p>
          <a:p>
            <a:pPr>
              <a:lnSpc>
                <a:spcPct val="80000"/>
              </a:lnSpc>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a:latin typeface="+mn-lt"/>
              </a:rPr>
              <a:t>Pakalpojumi kolektīvās atlaišanas gadījumos u.c.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566738"/>
            <a:ext cx="6096000" cy="658812"/>
          </a:xfrm>
        </p:spPr>
        <p:txBody>
          <a:bodyPr>
            <a:noAutofit/>
          </a:bodyPr>
          <a:lstStyle/>
          <a:p>
            <a:pPr algn="ctr">
              <a:defRPr/>
            </a:pPr>
            <a:r>
              <a:rPr lang="lv-LV" altLang="lv-LV" sz="2200" dirty="0">
                <a:solidFill>
                  <a:srgbClr val="34411B"/>
                </a:solidFill>
                <a:latin typeface="+mn-lt"/>
                <a:cs typeface="Times New Roman" pitchFamily="18" charset="0"/>
              </a:rPr>
              <a:t>Vakanču reģistrēšana un piemērotu darbinieku atlase</a:t>
            </a:r>
            <a:endParaRPr lang="lv-LV" sz="2200" dirty="0">
              <a:solidFill>
                <a:srgbClr val="34411B"/>
              </a:solidFill>
              <a:latin typeface="+mn-lt"/>
              <a:ea typeface="MS PGothic" pitchFamily="34" charset="-128"/>
              <a:cs typeface="+mj-cs"/>
            </a:endParaRPr>
          </a:p>
        </p:txBody>
      </p:sp>
      <p:sp>
        <p:nvSpPr>
          <p:cNvPr id="15363"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3</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5" name="Rectangle 4"/>
          <p:cNvSpPr/>
          <p:nvPr/>
        </p:nvSpPr>
        <p:spPr>
          <a:xfrm>
            <a:off x="1915428" y="1827155"/>
            <a:ext cx="6875646" cy="3637919"/>
          </a:xfrm>
          <a:prstGeom prst="rect">
            <a:avLst/>
          </a:prstGeom>
        </p:spPr>
        <p:txBody>
          <a:bodyPr wrap="square">
            <a:spAutoFit/>
          </a:bodyPr>
          <a:lstStyle/>
          <a:p>
            <a:pPr marL="285750" indent="-285750">
              <a:lnSpc>
                <a:spcPct val="80000"/>
              </a:lnSpc>
              <a:buFont typeface="Arial" panose="020B0604020202020204" pitchFamily="34" charset="0"/>
              <a:buChar char="•"/>
            </a:pPr>
            <a:r>
              <a:rPr lang="lv-LV" altLang="lv-LV" sz="1800" dirty="0">
                <a:latin typeface="+mn-lt"/>
              </a:rPr>
              <a:t>Iespēja bez maksas reģistrēt savas vakances un meklēt nepieciešamos darbiniekus plašākajā CV/Vakanču datu bāzē, kas aptver visus Latvijas rajonus</a:t>
            </a:r>
            <a:r>
              <a:rPr lang="lv-LV" altLang="lv-LV" sz="1800" dirty="0" smtClean="0">
                <a:latin typeface="+mn-lt"/>
              </a:rPr>
              <a:t>;</a:t>
            </a:r>
          </a:p>
          <a:p>
            <a:pPr marL="285750" indent="-285750">
              <a:lnSpc>
                <a:spcPct val="80000"/>
              </a:lnSpc>
              <a:buFont typeface="Arial" panose="020B0604020202020204" pitchFamily="34" charset="0"/>
              <a:buChar char="•"/>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smtClean="0">
                <a:latin typeface="+mn-lt"/>
              </a:rPr>
              <a:t>Piekļuve </a:t>
            </a:r>
            <a:r>
              <a:rPr lang="lv-LV" altLang="lv-LV" sz="1800" dirty="0">
                <a:latin typeface="+mn-lt"/>
              </a:rPr>
              <a:t>plašākajai darba meklētāju un bezdarbnieku datu bāzei Latvijā, kā arī ES kopējai darba meklētāju datu bāzei EURES</a:t>
            </a:r>
            <a:r>
              <a:rPr lang="lv-LV" altLang="lv-LV" sz="1800" dirty="0" smtClean="0">
                <a:latin typeface="+mn-lt"/>
              </a:rPr>
              <a:t>;</a:t>
            </a:r>
          </a:p>
          <a:p>
            <a:pPr>
              <a:lnSpc>
                <a:spcPct val="80000"/>
              </a:lnSpc>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a:latin typeface="+mn-lt"/>
              </a:rPr>
              <a:t>Iespēja maksimāli ātri un efektīvi izplatīt pieprasījumu pēc darbiniekiem konkrētai darba meklētāju auditorijai</a:t>
            </a:r>
            <a:r>
              <a:rPr lang="lv-LV" altLang="lv-LV" sz="1800" dirty="0" smtClean="0">
                <a:latin typeface="+mn-lt"/>
              </a:rPr>
              <a:t>;</a:t>
            </a:r>
          </a:p>
          <a:p>
            <a:pPr>
              <a:lnSpc>
                <a:spcPct val="80000"/>
              </a:lnSpc>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a:latin typeface="+mn-lt"/>
              </a:rPr>
              <a:t>Iespēja saņemt aģentūras palīdzību potenciālo darbinieku meklēšanā un atlases organizēšanā</a:t>
            </a:r>
            <a:r>
              <a:rPr lang="lv-LV" altLang="lv-LV" sz="1800" dirty="0" smtClean="0">
                <a:latin typeface="+mn-lt"/>
              </a:rPr>
              <a:t>;</a:t>
            </a:r>
          </a:p>
          <a:p>
            <a:pPr>
              <a:lnSpc>
                <a:spcPct val="80000"/>
              </a:lnSpc>
            </a:pPr>
            <a:endParaRPr lang="lv-LV" altLang="lv-LV" sz="1800" dirty="0">
              <a:latin typeface="+mn-lt"/>
            </a:endParaRPr>
          </a:p>
          <a:p>
            <a:pPr marL="285750" indent="-285750">
              <a:lnSpc>
                <a:spcPct val="80000"/>
              </a:lnSpc>
              <a:buFont typeface="Arial" panose="020B0604020202020204" pitchFamily="34" charset="0"/>
              <a:buChar char="•"/>
            </a:pPr>
            <a:r>
              <a:rPr lang="lv-LV" altLang="lv-LV" sz="1800" dirty="0">
                <a:latin typeface="+mn-lt"/>
              </a:rPr>
              <a:t>Iespēja meklēt piemērotu darbinieku Latvijā, kā arī pēc darba devēja pieprasījuma ES un EEZ valstīs vai Šveicē.</a:t>
            </a:r>
          </a:p>
          <a:p>
            <a:pPr>
              <a:lnSpc>
                <a:spcPct val="80000"/>
              </a:lnSpc>
            </a:pPr>
            <a:endParaRPr lang="lv-LV" altLang="lv-LV" sz="1800" dirty="0">
              <a:latin typeface="+mn-lt"/>
            </a:endParaRPr>
          </a:p>
        </p:txBody>
      </p:sp>
    </p:spTree>
    <p:extLst>
      <p:ext uri="{BB962C8B-B14F-4D97-AF65-F5344CB8AC3E}">
        <p14:creationId xmlns:p14="http://schemas.microsoft.com/office/powerpoint/2010/main" val="564975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35300" y="609600"/>
            <a:ext cx="5133975" cy="457200"/>
          </a:xfrm>
        </p:spPr>
        <p:txBody>
          <a:bodyPr>
            <a:normAutofit fontScale="90000"/>
          </a:bodyPr>
          <a:lstStyle/>
          <a:p>
            <a:pPr>
              <a:defRPr/>
            </a:pPr>
            <a:r>
              <a:rPr lang="lv-LV" altLang="lv-LV" dirty="0" smtClean="0">
                <a:solidFill>
                  <a:srgbClr val="5A702E"/>
                </a:solidFill>
                <a:latin typeface="Times New Roman" pitchFamily="18" charset="0"/>
                <a:ea typeface="MS PGothic" pitchFamily="34" charset="-128"/>
              </a:rPr>
              <a:t>Reģistrētais bezdarba līmenis</a:t>
            </a:r>
          </a:p>
        </p:txBody>
      </p:sp>
      <p:sp>
        <p:nvSpPr>
          <p:cNvPr id="16387" name="Slide Number Placeholder 6"/>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8F1BF9FC-0C1E-4777-9FAF-78E7BB9862C9}" type="slidenum">
              <a:rPr lang="en-US" altLang="lv-LV" sz="1000" smtClean="0">
                <a:solidFill>
                  <a:srgbClr val="898989"/>
                </a:solidFill>
                <a:latin typeface="Verdana" pitchFamily="34" charset="0"/>
              </a:rPr>
              <a:pPr/>
              <a:t>4</a:t>
            </a:fld>
            <a:endParaRPr lang="en-US" altLang="lv-LV" sz="1000" smtClean="0">
              <a:solidFill>
                <a:srgbClr val="898989"/>
              </a:solidFill>
              <a:latin typeface="Verdana" pitchFamily="34" charset="0"/>
            </a:endParaRPr>
          </a:p>
        </p:txBody>
      </p:sp>
      <p:sp>
        <p:nvSpPr>
          <p:cNvPr id="16388" name="TextBox 4"/>
          <p:cNvSpPr txBox="1">
            <a:spLocks noChangeArrowheads="1"/>
          </p:cNvSpPr>
          <p:nvPr/>
        </p:nvSpPr>
        <p:spPr bwMode="auto">
          <a:xfrm>
            <a:off x="1077913" y="5888038"/>
            <a:ext cx="77612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a:buFont typeface="Wingdings" pitchFamily="2" charset="2"/>
              <a:buChar char="ü"/>
            </a:pPr>
            <a:r>
              <a:rPr lang="lv-LV" sz="1600" dirty="0" smtClean="0"/>
              <a:t>Vidzemes </a:t>
            </a:r>
            <a:r>
              <a:rPr lang="lv-LV" sz="1600" dirty="0"/>
              <a:t>reģionā  ir </a:t>
            </a:r>
            <a:r>
              <a:rPr lang="lv-LV" sz="1600" dirty="0" smtClean="0"/>
              <a:t>9 328 bezdarbnieki </a:t>
            </a:r>
            <a:r>
              <a:rPr lang="lv-LV" sz="1600" dirty="0"/>
              <a:t>jeb </a:t>
            </a:r>
            <a:r>
              <a:rPr lang="lv-LV" sz="1600" dirty="0" smtClean="0"/>
              <a:t>11% </a:t>
            </a:r>
            <a:r>
              <a:rPr lang="lv-LV" sz="1600" dirty="0"/>
              <a:t>no reģistrēto bezdarbnieku </a:t>
            </a:r>
            <a:r>
              <a:rPr lang="lv-LV" sz="1600" dirty="0" smtClean="0"/>
              <a:t>kopskaita (mazākais bezdarbnieku skaits starp reģioniem).</a:t>
            </a:r>
            <a:endParaRPr lang="lv-LV" sz="16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1763" y="1214685"/>
            <a:ext cx="6591676" cy="4592983"/>
          </a:xfrm>
          <a:prstGeom prst="rect">
            <a:avLst/>
          </a:prstGeom>
        </p:spPr>
      </p:pic>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Tree>
    <p:extLst>
      <p:ext uri="{BB962C8B-B14F-4D97-AF65-F5344CB8AC3E}">
        <p14:creationId xmlns:p14="http://schemas.microsoft.com/office/powerpoint/2010/main" val="2422621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04261"/>
            <a:ext cx="6096000" cy="821289"/>
          </a:xfrm>
        </p:spPr>
        <p:txBody>
          <a:bodyPr>
            <a:noAutofit/>
          </a:bodyPr>
          <a:lstStyle/>
          <a:p>
            <a:pPr algn="ctr">
              <a:defRPr/>
            </a:pPr>
            <a:r>
              <a:rPr lang="lv-LV" altLang="lv-LV" sz="1800" dirty="0">
                <a:solidFill>
                  <a:srgbClr val="34411B"/>
                </a:solidFill>
                <a:latin typeface="+mn-lt"/>
                <a:cs typeface="Times New Roman" pitchFamily="18" charset="0"/>
              </a:rPr>
              <a:t>Pasākums „Nodarbinātības pasākumi vasaras brīvlaikā personām, kuras iegūst izglītību vispārējās, speciālās vai profesionālās izglītības iestādēs”</a:t>
            </a:r>
          </a:p>
        </p:txBody>
      </p:sp>
      <p:sp>
        <p:nvSpPr>
          <p:cNvPr id="15363"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5</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1684420" y="1784896"/>
            <a:ext cx="6763352" cy="4539704"/>
          </a:xfrm>
          <a:prstGeom prst="rect">
            <a:avLst/>
          </a:prstGeom>
        </p:spPr>
        <p:txBody>
          <a:bodyPr wrap="square">
            <a:spAutoFit/>
          </a:bodyPr>
          <a:lstStyle/>
          <a:p>
            <a:r>
              <a:rPr lang="lv-LV" b="1" dirty="0"/>
              <a:t>Skolēnu darbu organizē un īsteno Nodarbinātības valsts aģentūra sadarbībā ar darba devējiem.</a:t>
            </a:r>
            <a:endParaRPr lang="lv-LV" dirty="0"/>
          </a:p>
          <a:p>
            <a:r>
              <a:rPr lang="lv-LV" dirty="0"/>
              <a:t> </a:t>
            </a:r>
          </a:p>
          <a:p>
            <a:r>
              <a:rPr lang="lv-LV" b="1" dirty="0"/>
              <a:t>Pasākuma īstenošanai paredzētos finanšu līdzekļus izmanto:</a:t>
            </a:r>
            <a:r>
              <a:rPr lang="lv-LV" dirty="0"/>
              <a:t/>
            </a:r>
            <a:br>
              <a:rPr lang="lv-LV" dirty="0"/>
            </a:br>
            <a:r>
              <a:rPr lang="lv-LV" dirty="0"/>
              <a:t>• pasākumos iesaistīto skolēnu ikmēneša darba algai. Dotāciju darba devējam piešķir 50 % apmērā no valstī noteiktās minimālās mēneša darba algas apmēra;</a:t>
            </a:r>
            <a:br>
              <a:rPr lang="lv-LV" dirty="0"/>
            </a:br>
            <a:r>
              <a:rPr lang="lv-LV" dirty="0"/>
              <a:t>• ikmēneša darba algas dotācijai darba vadītājam, kas strādā ar darbā pieņemtajiem skolēniem, ievērojot, ka viens darba vadītājs darbu vada ne vairāk kā 10 skolēniem. Par 10 skolēnu darba vadīšanu dotāciju piešķir valstī noteiktās minimālās mēneša darba algas apmērā, attiecīgi par viena skolēna darba vadīšanu – vienu desmito daļu no minētās darba algas dotācijas;</a:t>
            </a:r>
            <a:br>
              <a:rPr lang="lv-LV" dirty="0"/>
            </a:br>
            <a:r>
              <a:rPr lang="lv-LV" dirty="0"/>
              <a:t>• nelaimes gadījumu apdrošināšanas izmaksām;</a:t>
            </a:r>
            <a:br>
              <a:rPr lang="lv-LV" dirty="0"/>
            </a:br>
            <a:r>
              <a:rPr lang="lv-LV" dirty="0"/>
              <a:t>• izdevumu segšanai par veselības pārbaužu veikšanu katram skolēnam (ja tās paredzētas normatīvajos aktos par obligātajām veselības pārbaudēm).</a:t>
            </a:r>
          </a:p>
          <a:p>
            <a:r>
              <a:rPr lang="lv-LV" dirty="0"/>
              <a:t> </a:t>
            </a:r>
          </a:p>
        </p:txBody>
      </p:sp>
    </p:spTree>
    <p:extLst>
      <p:ext uri="{BB962C8B-B14F-4D97-AF65-F5344CB8AC3E}">
        <p14:creationId xmlns:p14="http://schemas.microsoft.com/office/powerpoint/2010/main" val="3477643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04261"/>
            <a:ext cx="6096000" cy="821289"/>
          </a:xfrm>
        </p:spPr>
        <p:txBody>
          <a:bodyPr>
            <a:noAutofit/>
          </a:bodyPr>
          <a:lstStyle/>
          <a:p>
            <a:pPr algn="ctr">
              <a:defRPr/>
            </a:pPr>
            <a:r>
              <a:rPr lang="lv-LV" altLang="lv-LV" sz="1800" dirty="0">
                <a:solidFill>
                  <a:srgbClr val="34411B"/>
                </a:solidFill>
                <a:latin typeface="+mn-lt"/>
                <a:cs typeface="Times New Roman" pitchFamily="18" charset="0"/>
              </a:rPr>
              <a:t>Pasākums „Nodarbinātības pasākumi vasaras brīvlaikā personām, kuras iegūst izglītību vispārējās, speciālās vai profesionālās izglītības iestādēs”</a:t>
            </a:r>
          </a:p>
        </p:txBody>
      </p:sp>
      <p:sp>
        <p:nvSpPr>
          <p:cNvPr id="15363"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6</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5" name="Rectangle 4"/>
          <p:cNvSpPr/>
          <p:nvPr/>
        </p:nvSpPr>
        <p:spPr>
          <a:xfrm>
            <a:off x="1857676" y="1825019"/>
            <a:ext cx="6752122" cy="3231654"/>
          </a:xfrm>
          <a:prstGeom prst="rect">
            <a:avLst/>
          </a:prstGeom>
        </p:spPr>
        <p:txBody>
          <a:bodyPr wrap="square">
            <a:spAutoFit/>
          </a:bodyPr>
          <a:lstStyle/>
          <a:p>
            <a:r>
              <a:rPr lang="lv-LV" b="1" dirty="0"/>
              <a:t>Kad un kur pieteikties?</a:t>
            </a:r>
            <a:r>
              <a:rPr lang="lv-LV" dirty="0"/>
              <a:t/>
            </a:r>
            <a:br>
              <a:rPr lang="lv-LV" dirty="0"/>
            </a:br>
            <a:r>
              <a:rPr lang="lv-LV" dirty="0"/>
              <a:t>Darba devēji no 2014.gada 9.aprīļa var pieteikties pasākuma īstenošanai visās </a:t>
            </a:r>
            <a:r>
              <a:rPr lang="lv-LV" dirty="0">
                <a:hlinkClick r:id="rId3"/>
              </a:rPr>
              <a:t>NVA filiālēs</a:t>
            </a:r>
            <a:r>
              <a:rPr lang="lv-LV" dirty="0"/>
              <a:t> aizpildot pieteikumu un iesniedzot filiālē, kuras darbības teritorijā tiek plānota darba vietas izveide.</a:t>
            </a:r>
          </a:p>
          <a:p>
            <a:r>
              <a:rPr lang="lv-LV" dirty="0"/>
              <a:t> </a:t>
            </a:r>
          </a:p>
          <a:p>
            <a:r>
              <a:rPr lang="lv-LV" dirty="0"/>
              <a:t>Piedāvājot darba vietas skolēniem, darba devējam jāievēro </a:t>
            </a:r>
            <a:r>
              <a:rPr lang="lv-LV" dirty="0">
                <a:hlinkClick r:id="rId4"/>
              </a:rPr>
              <a:t>Ministru kabineta 2002.gada 8.janvāra noteikumi Nr.10 „Noteikumi par darbiem, kuros atļauts nodarbināt bērnus vecumā no 13 gadiem</a:t>
            </a:r>
            <a:r>
              <a:rPr lang="lv-LV" dirty="0"/>
              <a:t>” un </a:t>
            </a:r>
            <a:r>
              <a:rPr lang="lv-LV" dirty="0">
                <a:hlinkClick r:id="rId5"/>
              </a:rPr>
              <a:t>Ministru kabineta 2002.gada 28.maija noteikumi Nr.206 „Noteikumi par darbiem, kuros aizliegts nodarbināt pusaudžus, un izņēmumi, kad nodarbināšana šajos darbos ir atļauta saistībā ar pusaudžu profesionālo apmācību</a:t>
            </a:r>
            <a:r>
              <a:rPr lang="lv-LV" dirty="0"/>
              <a:t>” noteiktais.</a:t>
            </a:r>
            <a:endParaRPr lang="lv-LV" dirty="0">
              <a:effectLst/>
            </a:endParaRPr>
          </a:p>
        </p:txBody>
      </p:sp>
    </p:spTree>
    <p:extLst>
      <p:ext uri="{BB962C8B-B14F-4D97-AF65-F5344CB8AC3E}">
        <p14:creationId xmlns:p14="http://schemas.microsoft.com/office/powerpoint/2010/main" val="2482507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04261"/>
            <a:ext cx="6096000" cy="821289"/>
          </a:xfrm>
        </p:spPr>
        <p:txBody>
          <a:bodyPr>
            <a:noAutofit/>
          </a:bodyPr>
          <a:lstStyle/>
          <a:p>
            <a:pPr algn="ctr">
              <a:defRPr/>
            </a:pPr>
            <a:r>
              <a:rPr lang="lv-LV" altLang="lv-LV" sz="1800" dirty="0">
                <a:solidFill>
                  <a:srgbClr val="34411B"/>
                </a:solidFill>
                <a:latin typeface="+mn-lt"/>
                <a:cs typeface="Times New Roman" pitchFamily="18" charset="0"/>
              </a:rPr>
              <a:t>Atbalsta pasākums „Darbam nepieciešamo iemaņu attīstība nevalstiskajā sektorā”</a:t>
            </a:r>
          </a:p>
        </p:txBody>
      </p:sp>
      <p:sp>
        <p:nvSpPr>
          <p:cNvPr id="15363"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7</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1809549" y="1232380"/>
            <a:ext cx="6535554" cy="4924425"/>
          </a:xfrm>
          <a:prstGeom prst="rect">
            <a:avLst/>
          </a:prstGeom>
        </p:spPr>
        <p:txBody>
          <a:bodyPr wrap="square">
            <a:spAutoFit/>
          </a:bodyPr>
          <a:lstStyle/>
          <a:p>
            <a:r>
              <a:rPr lang="lv-LV" b="1" u="sng" dirty="0"/>
              <a:t>Pasākuma mērķa grupa</a:t>
            </a:r>
            <a:r>
              <a:rPr lang="lv-LV" b="1" dirty="0" smtClean="0"/>
              <a:t>:</a:t>
            </a:r>
          </a:p>
          <a:p>
            <a:endParaRPr lang="lv-LV" sz="1000" b="1" dirty="0"/>
          </a:p>
          <a:p>
            <a:r>
              <a:rPr lang="lv-LV" dirty="0" smtClean="0"/>
              <a:t>• </a:t>
            </a:r>
            <a:r>
              <a:rPr lang="lv-LV" dirty="0"/>
              <a:t>jaunietis bezdarbnieks vecumā no 18 līdz 24 gadiem (ieskaitot), kuri ir reģistrējušies Nodarbinātības valsts aģentūrā </a:t>
            </a:r>
            <a:r>
              <a:rPr lang="lv-LV" dirty="0" smtClean="0"/>
              <a:t>kā </a:t>
            </a:r>
            <a:r>
              <a:rPr lang="lv-LV" dirty="0"/>
              <a:t>bezdarbnieki</a:t>
            </a:r>
            <a:r>
              <a:rPr lang="lv-LV" dirty="0" smtClean="0"/>
              <a:t>;</a:t>
            </a:r>
          </a:p>
          <a:p>
            <a:endParaRPr lang="lv-LV" sz="800" dirty="0"/>
          </a:p>
          <a:p>
            <a:r>
              <a:rPr lang="lv-LV" dirty="0" smtClean="0"/>
              <a:t>• </a:t>
            </a:r>
            <a:r>
              <a:rPr lang="lv-LV" dirty="0"/>
              <a:t>atrodas Aģentūras filiāles uzskaitē, kuras administratīvajā teritorijā tiks organizēts Pasākums</a:t>
            </a:r>
            <a:r>
              <a:rPr lang="lv-LV" dirty="0" smtClean="0"/>
              <a:t>;</a:t>
            </a:r>
          </a:p>
          <a:p>
            <a:r>
              <a:rPr lang="lv-LV" sz="800" dirty="0"/>
              <a:t/>
            </a:r>
            <a:br>
              <a:rPr lang="lv-LV" sz="800" dirty="0"/>
            </a:br>
            <a:r>
              <a:rPr lang="lv-LV" dirty="0"/>
              <a:t>• izteicis vēlmi dalībai Pasākumā un tā reģistrēta Informācijas sistēmā</a:t>
            </a:r>
            <a:r>
              <a:rPr lang="lv-LV" dirty="0" smtClean="0"/>
              <a:t>;</a:t>
            </a:r>
          </a:p>
          <a:p>
            <a:endParaRPr lang="lv-LV" sz="800" dirty="0" smtClean="0"/>
          </a:p>
          <a:p>
            <a:r>
              <a:rPr lang="lv-LV" dirty="0" smtClean="0"/>
              <a:t>• </a:t>
            </a:r>
            <a:r>
              <a:rPr lang="lv-LV" dirty="0"/>
              <a:t>atbilst biedrības/nodibinājuma izvirzītajām vēlmēm attiecībā uz bezdarbnieka darba pieredzi un izglītību</a:t>
            </a:r>
            <a:r>
              <a:rPr lang="lv-LV" dirty="0" smtClean="0"/>
              <a:t>;</a:t>
            </a:r>
          </a:p>
          <a:p>
            <a:endParaRPr lang="lv-LV" sz="800" dirty="0" smtClean="0"/>
          </a:p>
          <a:p>
            <a:r>
              <a:rPr lang="lv-LV" dirty="0" smtClean="0"/>
              <a:t>• </a:t>
            </a:r>
            <a:r>
              <a:rPr lang="lv-LV" dirty="0"/>
              <a:t>atkārtota jaunieša bezdarbnieka iesaiste Pasākumā ne ātrāk kā 12 mēnešus pēc iepriekšējās dalības pabeigšanas.</a:t>
            </a:r>
          </a:p>
          <a:p>
            <a:r>
              <a:rPr lang="lv-LV" dirty="0"/>
              <a:t> </a:t>
            </a:r>
          </a:p>
          <a:p>
            <a:r>
              <a:rPr lang="lv-LV" b="1" dirty="0"/>
              <a:t>Pasākumu organizē un īsteno</a:t>
            </a:r>
            <a:r>
              <a:rPr lang="lv-LV" dirty="0"/>
              <a:t> Aģentūra sadarbībā ar nevalstiskām organizācijām – biedrībām/nodibinājumiem (izņemot politiskās partijas</a:t>
            </a:r>
            <a:r>
              <a:rPr lang="lv-LV" dirty="0" smtClean="0"/>
              <a:t>).</a:t>
            </a:r>
            <a:endParaRPr lang="lv-LV" dirty="0"/>
          </a:p>
          <a:p>
            <a:r>
              <a:rPr lang="lv-LV" dirty="0"/>
              <a:t> </a:t>
            </a:r>
          </a:p>
          <a:p>
            <a:r>
              <a:rPr lang="lv-LV" b="1" dirty="0"/>
              <a:t>Iesaistes ilgums</a:t>
            </a:r>
            <a:r>
              <a:rPr lang="lv-LV" dirty="0"/>
              <a:t> Pasākumā - līdz sešiem mēnešiem.</a:t>
            </a:r>
          </a:p>
          <a:p>
            <a:r>
              <a:rPr lang="lv-LV" dirty="0"/>
              <a:t> </a:t>
            </a:r>
            <a:endParaRPr lang="lv-LV" dirty="0">
              <a:effectLst/>
            </a:endParaRPr>
          </a:p>
        </p:txBody>
      </p:sp>
    </p:spTree>
    <p:extLst>
      <p:ext uri="{BB962C8B-B14F-4D97-AF65-F5344CB8AC3E}">
        <p14:creationId xmlns:p14="http://schemas.microsoft.com/office/powerpoint/2010/main" val="1249763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04261"/>
            <a:ext cx="6096000" cy="821289"/>
          </a:xfrm>
        </p:spPr>
        <p:txBody>
          <a:bodyPr>
            <a:noAutofit/>
          </a:bodyPr>
          <a:lstStyle/>
          <a:p>
            <a:pPr algn="ctr">
              <a:defRPr/>
            </a:pPr>
            <a:r>
              <a:rPr lang="lv-LV" altLang="lv-LV" sz="1800" dirty="0">
                <a:solidFill>
                  <a:srgbClr val="34411B"/>
                </a:solidFill>
                <a:latin typeface="+mn-lt"/>
                <a:cs typeface="Times New Roman" pitchFamily="18" charset="0"/>
              </a:rPr>
              <a:t>Atbalsta pasākums „Darbam nepieciešamo iemaņu attīstība nevalstiskajā sektorā”</a:t>
            </a:r>
          </a:p>
        </p:txBody>
      </p:sp>
      <p:sp>
        <p:nvSpPr>
          <p:cNvPr id="15363"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8</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5" name="Rectangle 4"/>
          <p:cNvSpPr/>
          <p:nvPr/>
        </p:nvSpPr>
        <p:spPr>
          <a:xfrm>
            <a:off x="2165685" y="1673235"/>
            <a:ext cx="6237170" cy="4216539"/>
          </a:xfrm>
          <a:prstGeom prst="rect">
            <a:avLst/>
          </a:prstGeom>
        </p:spPr>
        <p:txBody>
          <a:bodyPr wrap="square">
            <a:spAutoFit/>
          </a:bodyPr>
          <a:lstStyle/>
          <a:p>
            <a:r>
              <a:rPr lang="lv-LV" b="1" u="sng" dirty="0"/>
              <a:t>Slēdzot līgumu Aģentūra ar nevalstiskajām organizācijām nodrošina, ka līgumā iekļauj šādus pienākumus: </a:t>
            </a:r>
            <a:endParaRPr lang="lv-LV" b="1" u="sng" dirty="0" smtClean="0"/>
          </a:p>
          <a:p>
            <a:r>
              <a:rPr lang="lv-LV" sz="1000" u="sng" dirty="0"/>
              <a:t/>
            </a:r>
            <a:br>
              <a:rPr lang="lv-LV" sz="1000" u="sng" dirty="0"/>
            </a:br>
            <a:r>
              <a:rPr lang="lv-LV" dirty="0"/>
              <a:t>• noslēgt līgumu ar mērķa grupas bezdarbnieku par dalību Pasākumā</a:t>
            </a:r>
            <a:r>
              <a:rPr lang="lv-LV" dirty="0" smtClean="0"/>
              <a:t>;</a:t>
            </a:r>
          </a:p>
          <a:p>
            <a:r>
              <a:rPr lang="lv-LV" sz="1000" dirty="0"/>
              <a:t/>
            </a:r>
            <a:br>
              <a:rPr lang="lv-LV" sz="1000" dirty="0"/>
            </a:br>
            <a:r>
              <a:rPr lang="lv-LV" dirty="0"/>
              <a:t>• nodarbināt mērķa grupas bezdarbnieku nevalstiskajā organizācijā piecas dienas nedēļā ne mazāk kā 4 stundas un ne vairāk kā 8 stundas dienā, atbilstoši darba laika grafikam, kas noteikts līgumā ar jaunieti bezdarbnieku.</a:t>
            </a:r>
          </a:p>
          <a:p>
            <a:r>
              <a:rPr lang="lv-LV" dirty="0"/>
              <a:t> </a:t>
            </a:r>
          </a:p>
          <a:p>
            <a:r>
              <a:rPr lang="lv-LV" b="1" u="sng" dirty="0"/>
              <a:t>Aģentūra nevalstiskajām organizācijām nodrošina šādu finanšu atbalstu Pasākuma īstenošanai</a:t>
            </a:r>
            <a:r>
              <a:rPr lang="lv-LV" b="1" u="sng" dirty="0" smtClean="0"/>
              <a:t>:</a:t>
            </a:r>
          </a:p>
          <a:p>
            <a:r>
              <a:rPr lang="lv-LV" sz="1000" u="sng" dirty="0"/>
              <a:t/>
            </a:r>
            <a:br>
              <a:rPr lang="lv-LV" sz="1000" u="sng" dirty="0"/>
            </a:br>
            <a:r>
              <a:rPr lang="lv-LV" dirty="0"/>
              <a:t>• jaunieša bezdarbnieka ikmēneša stipendija proporcionāli mēnesī nostrādātajām dienām 90 </a:t>
            </a:r>
            <a:r>
              <a:rPr lang="lv-LV" dirty="0" err="1"/>
              <a:t>euro</a:t>
            </a:r>
            <a:r>
              <a:rPr lang="lv-LV" dirty="0"/>
              <a:t> apmērā</a:t>
            </a:r>
            <a:r>
              <a:rPr lang="lv-LV" dirty="0" smtClean="0"/>
              <a:t>;</a:t>
            </a:r>
          </a:p>
          <a:p>
            <a:r>
              <a:rPr lang="lv-LV" sz="1000" dirty="0"/>
              <a:t/>
            </a:r>
            <a:br>
              <a:rPr lang="lv-LV" sz="1000" dirty="0"/>
            </a:br>
            <a:r>
              <a:rPr lang="lv-LV" dirty="0"/>
              <a:t>• nelaimes gadījumu apdrošināšanas izdevumu segšanai</a:t>
            </a:r>
            <a:endParaRPr lang="lv-LV" dirty="0">
              <a:effectLst/>
            </a:endParaRPr>
          </a:p>
        </p:txBody>
      </p:sp>
    </p:spTree>
    <p:extLst>
      <p:ext uri="{BB962C8B-B14F-4D97-AF65-F5344CB8AC3E}">
        <p14:creationId xmlns:p14="http://schemas.microsoft.com/office/powerpoint/2010/main" val="2926459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04261"/>
            <a:ext cx="6096000" cy="821289"/>
          </a:xfrm>
        </p:spPr>
        <p:txBody>
          <a:bodyPr>
            <a:noAutofit/>
          </a:bodyPr>
          <a:lstStyle/>
          <a:p>
            <a:pPr algn="ctr">
              <a:defRPr/>
            </a:pPr>
            <a:r>
              <a:rPr lang="lv-LV" sz="2200" dirty="0" smtClean="0">
                <a:latin typeface="+mj-lt"/>
              </a:rPr>
              <a:t>Pasākums noteiktām personu grupām</a:t>
            </a:r>
            <a:r>
              <a:rPr lang="lv-LV" sz="2200" dirty="0">
                <a:latin typeface="+mj-lt"/>
              </a:rPr>
              <a:t/>
            </a:r>
            <a:br>
              <a:rPr lang="lv-LV" sz="2200" dirty="0">
                <a:latin typeface="+mj-lt"/>
              </a:rPr>
            </a:br>
            <a:endParaRPr lang="lv-LV" altLang="lv-LV" sz="2200" dirty="0">
              <a:solidFill>
                <a:srgbClr val="34411B"/>
              </a:solidFill>
              <a:latin typeface="+mj-lt"/>
              <a:cs typeface="Times New Roman" pitchFamily="18" charset="0"/>
            </a:endParaRPr>
          </a:p>
        </p:txBody>
      </p:sp>
      <p:sp>
        <p:nvSpPr>
          <p:cNvPr id="15363"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9DB85415-B20D-482A-BD78-3F865817BFEB}" type="slidenum">
              <a:rPr lang="en-US" altLang="lv-LV" sz="1000" smtClean="0">
                <a:solidFill>
                  <a:srgbClr val="898989"/>
                </a:solidFill>
                <a:latin typeface="Verdana" pitchFamily="34" charset="0"/>
              </a:rPr>
              <a:pPr/>
              <a:t>9</a:t>
            </a:fld>
            <a:endParaRPr lang="en-US" altLang="lv-LV" sz="1000" smtClean="0">
              <a:solidFill>
                <a:srgbClr val="898989"/>
              </a:solidFill>
              <a:latin typeface="Verdana" pitchFamily="34" charset="0"/>
            </a:endParaRPr>
          </a:p>
        </p:txBody>
      </p:sp>
      <p:sp>
        <p:nvSpPr>
          <p:cNvPr id="3" name="Text Placeholder 2"/>
          <p:cNvSpPr>
            <a:spLocks noGrp="1"/>
          </p:cNvSpPr>
          <p:nvPr>
            <p:ph type="body" sz="quarter" idx="10"/>
          </p:nvPr>
        </p:nvSpPr>
        <p:spPr/>
        <p:txBody>
          <a:bodyPr/>
          <a:lstStyle/>
          <a:p>
            <a:endParaRPr lang="lv-LV"/>
          </a:p>
        </p:txBody>
      </p:sp>
      <p:sp>
        <p:nvSpPr>
          <p:cNvPr id="4" name="Text Placeholder 3"/>
          <p:cNvSpPr>
            <a:spLocks noGrp="1"/>
          </p:cNvSpPr>
          <p:nvPr>
            <p:ph type="body" sz="quarter" idx="12"/>
          </p:nvPr>
        </p:nvSpPr>
        <p:spPr/>
        <p:txBody>
          <a:bodyPr/>
          <a:lstStyle/>
          <a:p>
            <a:endParaRPr lang="lv-LV"/>
          </a:p>
        </p:txBody>
      </p:sp>
      <p:sp>
        <p:nvSpPr>
          <p:cNvPr id="6" name="Rectangle 5"/>
          <p:cNvSpPr/>
          <p:nvPr/>
        </p:nvSpPr>
        <p:spPr>
          <a:xfrm>
            <a:off x="2011680" y="1730001"/>
            <a:ext cx="6522719" cy="3754874"/>
          </a:xfrm>
          <a:prstGeom prst="rect">
            <a:avLst/>
          </a:prstGeom>
        </p:spPr>
        <p:txBody>
          <a:bodyPr wrap="square">
            <a:spAutoFit/>
          </a:bodyPr>
          <a:lstStyle/>
          <a:p>
            <a:r>
              <a:rPr lang="lv-LV" b="1" u="sng" dirty="0"/>
              <a:t>Aktīvā nodarbinātības pasākuma "Pasākums noteiktām personu grupām" </a:t>
            </a:r>
            <a:r>
              <a:rPr lang="lv-LV" b="1" u="sng" dirty="0" smtClean="0"/>
              <a:t>mērķis</a:t>
            </a:r>
            <a:r>
              <a:rPr lang="lv-LV" b="1" u="sng" dirty="0"/>
              <a:t>: </a:t>
            </a:r>
            <a:r>
              <a:rPr lang="lv-LV" dirty="0"/>
              <a:t>bezdarbnieku nodarbināšana valsts līdzfinansētajās darbavietās, lai palīdzētu bezdarbniekiem izprast darba tirgus prasības, veicinātu mērķa grupu bezdarbnieku iekļaušanos sabiedrībā un iekārtošanos pastāvīgā darbā. </a:t>
            </a:r>
            <a:endParaRPr lang="lv-LV" dirty="0" smtClean="0"/>
          </a:p>
          <a:p>
            <a:endParaRPr lang="lv-LV" dirty="0"/>
          </a:p>
          <a:p>
            <a:r>
              <a:rPr lang="lv-LV" dirty="0"/>
              <a:t>Pasākumu var īstenot </a:t>
            </a:r>
            <a:r>
              <a:rPr lang="lv-LV" b="1" u="sng" dirty="0"/>
              <a:t>komersanti </a:t>
            </a:r>
            <a:r>
              <a:rPr lang="lv-LV" dirty="0"/>
              <a:t>(izņemot ārstniecības iestādes, kā arī izglītības iestādes, kuru pamatuzdevums ir izglītības programmu īstenošana), </a:t>
            </a:r>
            <a:r>
              <a:rPr lang="lv-LV" b="1" u="sng" dirty="0"/>
              <a:t>pašnodarbinātas personas, biedrības vai nodibinājumi</a:t>
            </a:r>
            <a:r>
              <a:rPr lang="lv-LV" dirty="0"/>
              <a:t> (izņemot politiskās partijas</a:t>
            </a:r>
            <a:r>
              <a:rPr lang="lv-LV" dirty="0" smtClean="0"/>
              <a:t>)</a:t>
            </a:r>
            <a:r>
              <a:rPr lang="lv-LV" dirty="0"/>
              <a:t/>
            </a:r>
            <a:br>
              <a:rPr lang="lv-LV" dirty="0"/>
            </a:br>
            <a:r>
              <a:rPr lang="lv-LV" dirty="0"/>
              <a:t>Katram pasākumā iesaistītajam bezdarbniekam darba devējs </a:t>
            </a:r>
            <a:r>
              <a:rPr lang="lv-LV" b="1" u="sng" dirty="0"/>
              <a:t>nodrošina kvalificētu darba vadītāju</a:t>
            </a:r>
            <a:r>
              <a:rPr lang="lv-LV" dirty="0"/>
              <a:t>, kurš pirmajos trīs mēnešos palīdz bezdarbniekam apgūt darbam nepieciešamās pamatprasmes un iemaņas.</a:t>
            </a:r>
            <a:br>
              <a:rPr lang="lv-LV" dirty="0"/>
            </a:br>
            <a:endParaRPr lang="lv-LV" dirty="0"/>
          </a:p>
        </p:txBody>
      </p:sp>
    </p:spTree>
    <p:extLst>
      <p:ext uri="{BB962C8B-B14F-4D97-AF65-F5344CB8AC3E}">
        <p14:creationId xmlns:p14="http://schemas.microsoft.com/office/powerpoint/2010/main" val="265090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89_Prezentacija_templateLV</Template>
  <TotalTime>1952</TotalTime>
  <Words>1278</Words>
  <Application>Microsoft Office PowerPoint</Application>
  <PresentationFormat>On-screen Show (4:3)</PresentationFormat>
  <Paragraphs>220</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89_Prezentacija_templateLV</vt:lpstr>
      <vt:lpstr>Pakalpojumi darba devējiem</vt:lpstr>
      <vt:lpstr>Aktuāli darba devējiem</vt:lpstr>
      <vt:lpstr>Vakanču reģistrēšana un piemērotu darbinieku atlase</vt:lpstr>
      <vt:lpstr>Reģistrētais bezdarba līmenis</vt:lpstr>
      <vt:lpstr>Pasākums „Nodarbinātības pasākumi vasaras brīvlaikā personām, kuras iegūst izglītību vispārējās, speciālās vai profesionālās izglītības iestādēs”</vt:lpstr>
      <vt:lpstr>Pasākums „Nodarbinātības pasākumi vasaras brīvlaikā personām, kuras iegūst izglītību vispārējās, speciālās vai profesionālās izglītības iestādēs”</vt:lpstr>
      <vt:lpstr>Atbalsta pasākums „Darbam nepieciešamo iemaņu attīstība nevalstiskajā sektorā”</vt:lpstr>
      <vt:lpstr>Atbalsta pasākums „Darbam nepieciešamo iemaņu attīstība nevalstiskajā sektorā”</vt:lpstr>
      <vt:lpstr>Pasākums noteiktām personu grupām </vt:lpstr>
      <vt:lpstr>Pasākums noteiktām personu grupām </vt:lpstr>
      <vt:lpstr>Atbalsta pasākums  “Subsidētā darba vieta jauniešiem bezdarbniekiem (pasākumi noteiktām personu grupām)” </vt:lpstr>
      <vt:lpstr>Atbalsta pasākums  “Subsidētā darba vieta jauniešiem bezdarbniekiem (pasākumi noteiktām personu grupām)” </vt:lpstr>
      <vt:lpstr>Atbalsta pasākums  “Subsidētā darba vieta jauniešiem bezdarbniekiem (pasākumi noteiktām personu grupām)” </vt:lpstr>
      <vt:lpstr>Atbalsta pasākums  “Subsidētā darba vieta jauniešiem bezdarbniekiem (pasākumi noteiktām personu grupām)” </vt:lpstr>
      <vt:lpstr>Pirmā darba pieredze jaunietim  </vt:lpstr>
      <vt:lpstr>Pirmā darba pieredze jaunietim  </vt:lpstr>
      <vt:lpstr>Pirmā darba pieredze jaunietim  </vt:lpstr>
      <vt:lpstr> Pirmā darba pieredze jaunietim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Evita Simsone</cp:lastModifiedBy>
  <cp:revision>175</cp:revision>
  <cp:lastPrinted>2015-05-06T07:08:34Z</cp:lastPrinted>
  <dcterms:created xsi:type="dcterms:W3CDTF">2014-11-20T14:46:47Z</dcterms:created>
  <dcterms:modified xsi:type="dcterms:W3CDTF">2015-05-06T10:57:00Z</dcterms:modified>
</cp:coreProperties>
</file>