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4218" r:id="rId2"/>
  </p:sldMasterIdLst>
  <p:notesMasterIdLst>
    <p:notesMasterId r:id="rId23"/>
  </p:notesMasterIdLst>
  <p:handoutMasterIdLst>
    <p:handoutMasterId r:id="rId24"/>
  </p:handoutMasterIdLst>
  <p:sldIdLst>
    <p:sldId id="256" r:id="rId3"/>
    <p:sldId id="328" r:id="rId4"/>
    <p:sldId id="325" r:id="rId5"/>
    <p:sldId id="330" r:id="rId6"/>
    <p:sldId id="333" r:id="rId7"/>
    <p:sldId id="285" r:id="rId8"/>
    <p:sldId id="340" r:id="rId9"/>
    <p:sldId id="341" r:id="rId10"/>
    <p:sldId id="319" r:id="rId11"/>
    <p:sldId id="334" r:id="rId12"/>
    <p:sldId id="320" r:id="rId13"/>
    <p:sldId id="335" r:id="rId14"/>
    <p:sldId id="342" r:id="rId15"/>
    <p:sldId id="339" r:id="rId16"/>
    <p:sldId id="336" r:id="rId17"/>
    <p:sldId id="337" r:id="rId18"/>
    <p:sldId id="338" r:id="rId19"/>
    <p:sldId id="323" r:id="rId20"/>
    <p:sldId id="324" r:id="rId21"/>
    <p:sldId id="326" r:id="rId22"/>
  </p:sldIdLst>
  <p:sldSz cx="9144000" cy="6858000" type="screen4x3"/>
  <p:notesSz cx="6797675" cy="9926638"/>
  <p:defaultTextStyle>
    <a:defPPr>
      <a:defRPr lang="en-US"/>
    </a:defPPr>
    <a:lvl1pPr algn="l" defTabSz="938213" rtl="0" eaLnBrk="0" fontAlgn="base" hangingPunct="0">
      <a:spcBef>
        <a:spcPct val="0"/>
      </a:spcBef>
      <a:spcAft>
        <a:spcPct val="0"/>
      </a:spcAft>
      <a:defRPr sz="1700" kern="1200">
        <a:solidFill>
          <a:schemeClr val="tx1"/>
        </a:solidFill>
        <a:latin typeface="Times New Roman" pitchFamily="18" charset="0"/>
        <a:ea typeface="+mn-ea"/>
        <a:cs typeface="Arial" charset="0"/>
      </a:defRPr>
    </a:lvl1pPr>
    <a:lvl2pPr marL="468313" indent="-11113" algn="l" defTabSz="938213" rtl="0" eaLnBrk="0" fontAlgn="base" hangingPunct="0">
      <a:spcBef>
        <a:spcPct val="0"/>
      </a:spcBef>
      <a:spcAft>
        <a:spcPct val="0"/>
      </a:spcAft>
      <a:defRPr sz="1700" kern="1200">
        <a:solidFill>
          <a:schemeClr val="tx1"/>
        </a:solidFill>
        <a:latin typeface="Times New Roman" pitchFamily="18" charset="0"/>
        <a:ea typeface="+mn-ea"/>
        <a:cs typeface="Arial" charset="0"/>
      </a:defRPr>
    </a:lvl2pPr>
    <a:lvl3pPr marL="938213" indent="-23813" algn="l" defTabSz="938213" rtl="0" eaLnBrk="0" fontAlgn="base" hangingPunct="0">
      <a:spcBef>
        <a:spcPct val="0"/>
      </a:spcBef>
      <a:spcAft>
        <a:spcPct val="0"/>
      </a:spcAft>
      <a:defRPr sz="1700" kern="1200">
        <a:solidFill>
          <a:schemeClr val="tx1"/>
        </a:solidFill>
        <a:latin typeface="Times New Roman" pitchFamily="18" charset="0"/>
        <a:ea typeface="+mn-ea"/>
        <a:cs typeface="Arial" charset="0"/>
      </a:defRPr>
    </a:lvl3pPr>
    <a:lvl4pPr marL="1408113" indent="-36513" algn="l" defTabSz="938213" rtl="0" eaLnBrk="0" fontAlgn="base" hangingPunct="0">
      <a:spcBef>
        <a:spcPct val="0"/>
      </a:spcBef>
      <a:spcAft>
        <a:spcPct val="0"/>
      </a:spcAft>
      <a:defRPr sz="1700" kern="1200">
        <a:solidFill>
          <a:schemeClr val="tx1"/>
        </a:solidFill>
        <a:latin typeface="Times New Roman" pitchFamily="18" charset="0"/>
        <a:ea typeface="+mn-ea"/>
        <a:cs typeface="Arial" charset="0"/>
      </a:defRPr>
    </a:lvl4pPr>
    <a:lvl5pPr marL="1878013" indent="-49213" algn="l" defTabSz="938213" rtl="0" eaLnBrk="0" fontAlgn="base" hangingPunct="0">
      <a:spcBef>
        <a:spcPct val="0"/>
      </a:spcBef>
      <a:spcAft>
        <a:spcPct val="0"/>
      </a:spcAft>
      <a:defRPr sz="1700" kern="1200">
        <a:solidFill>
          <a:schemeClr val="tx1"/>
        </a:solidFill>
        <a:latin typeface="Times New Roman" pitchFamily="18" charset="0"/>
        <a:ea typeface="+mn-ea"/>
        <a:cs typeface="Arial" charset="0"/>
      </a:defRPr>
    </a:lvl5pPr>
    <a:lvl6pPr marL="2286000" algn="l" defTabSz="914400" rtl="0" eaLnBrk="1" latinLnBrk="0" hangingPunct="1">
      <a:defRPr sz="1700" kern="1200">
        <a:solidFill>
          <a:schemeClr val="tx1"/>
        </a:solidFill>
        <a:latin typeface="Times New Roman" pitchFamily="18" charset="0"/>
        <a:ea typeface="+mn-ea"/>
        <a:cs typeface="Arial" charset="0"/>
      </a:defRPr>
    </a:lvl6pPr>
    <a:lvl7pPr marL="2743200" algn="l" defTabSz="914400" rtl="0" eaLnBrk="1" latinLnBrk="0" hangingPunct="1">
      <a:defRPr sz="1700" kern="1200">
        <a:solidFill>
          <a:schemeClr val="tx1"/>
        </a:solidFill>
        <a:latin typeface="Times New Roman" pitchFamily="18" charset="0"/>
        <a:ea typeface="+mn-ea"/>
        <a:cs typeface="Arial" charset="0"/>
      </a:defRPr>
    </a:lvl7pPr>
    <a:lvl8pPr marL="3200400" algn="l" defTabSz="914400" rtl="0" eaLnBrk="1" latinLnBrk="0" hangingPunct="1">
      <a:defRPr sz="1700" kern="1200">
        <a:solidFill>
          <a:schemeClr val="tx1"/>
        </a:solidFill>
        <a:latin typeface="Times New Roman" pitchFamily="18" charset="0"/>
        <a:ea typeface="+mn-ea"/>
        <a:cs typeface="Arial" charset="0"/>
      </a:defRPr>
    </a:lvl8pPr>
    <a:lvl9pPr marL="3657600" algn="l" defTabSz="914400" rtl="0" eaLnBrk="1" latinLnBrk="0" hangingPunct="1">
      <a:defRPr sz="17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74"/>
    <a:srgbClr val="228B9D"/>
    <a:srgbClr val="00859B"/>
    <a:srgbClr val="00808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8229" autoAdjust="0"/>
  </p:normalViewPr>
  <p:slideViewPr>
    <p:cSldViewPr snapToGrid="0" snapToObjects="1">
      <p:cViewPr varScale="1">
        <p:scale>
          <a:sx n="116" d="100"/>
          <a:sy n="116" d="100"/>
        </p:scale>
        <p:origin x="146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fs\FPJ\TAND\Prezentacija\Prezentacijas-DATA.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50000"/>
              </a:schemeClr>
            </a:solidFill>
            <a:ln>
              <a:noFill/>
            </a:ln>
            <a:effectLst>
              <a:outerShdw blurRad="50800" dist="38100" dir="2700000" algn="tl" rotWithShape="0">
                <a:prstClr val="black">
                  <a:alpha val="40000"/>
                </a:prstClr>
              </a:outerShdw>
            </a:effectLst>
          </c:spPr>
          <c:invertIfNegative val="0"/>
          <c:dPt>
            <c:idx val="17"/>
            <c:invertIfNegative val="0"/>
            <c:bubble3D val="0"/>
            <c:spPr>
              <a:solidFill>
                <a:srgbClr val="FF0000"/>
              </a:solidFill>
              <a:ln>
                <a:noFill/>
              </a:ln>
              <a:effectLst>
                <a:outerShdw blurRad="50800" dist="38100" dir="2700000" algn="tl" rotWithShape="0">
                  <a:prstClr val="black">
                    <a:alpha val="40000"/>
                  </a:prstClr>
                </a:outerShdw>
              </a:effectLst>
            </c:spPr>
          </c:dPt>
          <c:cat>
            <c:strRef>
              <c:f>'GDP EU'!$A$5:$A$31</c:f>
              <c:strCache>
                <c:ptCount val="27"/>
                <c:pt idx="0">
                  <c:v>Kipra</c:v>
                </c:pt>
                <c:pt idx="1">
                  <c:v>Horvātija</c:v>
                </c:pt>
                <c:pt idx="2">
                  <c:v>Itālija</c:v>
                </c:pt>
                <c:pt idx="3">
                  <c:v>Somija</c:v>
                </c:pt>
                <c:pt idx="4">
                  <c:v>Austrija</c:v>
                </c:pt>
                <c:pt idx="5">
                  <c:v>Francija</c:v>
                </c:pt>
                <c:pt idx="6">
                  <c:v>Grieķija</c:v>
                </c:pt>
                <c:pt idx="7">
                  <c:v>Nīderlande</c:v>
                </c:pt>
                <c:pt idx="8">
                  <c:v>Portugāle</c:v>
                </c:pt>
                <c:pt idx="9">
                  <c:v>Beļģija</c:v>
                </c:pt>
                <c:pt idx="10">
                  <c:v>Dānija</c:v>
                </c:pt>
                <c:pt idx="11">
                  <c:v>Spānija</c:v>
                </c:pt>
                <c:pt idx="12">
                  <c:v>Vācija</c:v>
                </c:pt>
                <c:pt idx="13">
                  <c:v>Bulgārija</c:v>
                </c:pt>
                <c:pt idx="14">
                  <c:v>Čehija</c:v>
                </c:pt>
                <c:pt idx="15">
                  <c:v>Igaunija</c:v>
                </c:pt>
                <c:pt idx="16">
                  <c:v>Zviedrija</c:v>
                </c:pt>
                <c:pt idx="17">
                  <c:v>Latvija</c:v>
                </c:pt>
                <c:pt idx="18">
                  <c:v>Slovākija</c:v>
                </c:pt>
                <c:pt idx="19">
                  <c:v>Slovēnija</c:v>
                </c:pt>
                <c:pt idx="20">
                  <c:v>Apvienotā Karaliste</c:v>
                </c:pt>
                <c:pt idx="21">
                  <c:v>Lietuva</c:v>
                </c:pt>
                <c:pt idx="22">
                  <c:v>Rumānija</c:v>
                </c:pt>
                <c:pt idx="23">
                  <c:v>Polija</c:v>
                </c:pt>
                <c:pt idx="24">
                  <c:v>Malta</c:v>
                </c:pt>
                <c:pt idx="25">
                  <c:v>Ungārija</c:v>
                </c:pt>
                <c:pt idx="26">
                  <c:v>Īrija</c:v>
                </c:pt>
              </c:strCache>
            </c:strRef>
          </c:cat>
          <c:val>
            <c:numRef>
              <c:f>'GDP EU'!$G$5:$G$31</c:f>
              <c:numCache>
                <c:formatCode>General</c:formatCode>
                <c:ptCount val="27"/>
                <c:pt idx="0">
                  <c:v>-2.2999999999999998</c:v>
                </c:pt>
                <c:pt idx="1">
                  <c:v>-0.4</c:v>
                </c:pt>
                <c:pt idx="2">
                  <c:v>-0.4</c:v>
                </c:pt>
                <c:pt idx="3">
                  <c:v>-0.1</c:v>
                </c:pt>
                <c:pt idx="4">
                  <c:v>0.3</c:v>
                </c:pt>
                <c:pt idx="5">
                  <c:v>0.4</c:v>
                </c:pt>
                <c:pt idx="6">
                  <c:v>0.8</c:v>
                </c:pt>
                <c:pt idx="7">
                  <c:v>0.9</c:v>
                </c:pt>
                <c:pt idx="8">
                  <c:v>0.9</c:v>
                </c:pt>
                <c:pt idx="9">
                  <c:v>1</c:v>
                </c:pt>
                <c:pt idx="10">
                  <c:v>1</c:v>
                </c:pt>
                <c:pt idx="11">
                  <c:v>1.4</c:v>
                </c:pt>
                <c:pt idx="12">
                  <c:v>1.6</c:v>
                </c:pt>
                <c:pt idx="13">
                  <c:v>1.7</c:v>
                </c:pt>
                <c:pt idx="14">
                  <c:v>2</c:v>
                </c:pt>
                <c:pt idx="15">
                  <c:v>2.1</c:v>
                </c:pt>
                <c:pt idx="16">
                  <c:v>2.1</c:v>
                </c:pt>
                <c:pt idx="17">
                  <c:v>2.4</c:v>
                </c:pt>
                <c:pt idx="18">
                  <c:v>2.4</c:v>
                </c:pt>
                <c:pt idx="19">
                  <c:v>2.6</c:v>
                </c:pt>
                <c:pt idx="20">
                  <c:v>2.8</c:v>
                </c:pt>
                <c:pt idx="21">
                  <c:v>2.9</c:v>
                </c:pt>
                <c:pt idx="22">
                  <c:v>2.9</c:v>
                </c:pt>
                <c:pt idx="23">
                  <c:v>3.3</c:v>
                </c:pt>
                <c:pt idx="24">
                  <c:v>3.5</c:v>
                </c:pt>
                <c:pt idx="25">
                  <c:v>3.6</c:v>
                </c:pt>
                <c:pt idx="26">
                  <c:v>4.8</c:v>
                </c:pt>
              </c:numCache>
            </c:numRef>
          </c:val>
        </c:ser>
        <c:dLbls>
          <c:showLegendKey val="0"/>
          <c:showVal val="0"/>
          <c:showCatName val="0"/>
          <c:showSerName val="0"/>
          <c:showPercent val="0"/>
          <c:showBubbleSize val="0"/>
        </c:dLbls>
        <c:gapWidth val="219"/>
        <c:axId val="316866384"/>
        <c:axId val="316865992"/>
      </c:barChart>
      <c:lineChart>
        <c:grouping val="standard"/>
        <c:varyColors val="0"/>
        <c:ser>
          <c:idx val="1"/>
          <c:order val="1"/>
          <c:spPr>
            <a:ln w="28575" cap="rnd">
              <a:solidFill>
                <a:srgbClr val="C00000"/>
              </a:solidFill>
              <a:round/>
            </a:ln>
            <a:effectLst>
              <a:outerShdw blurRad="50800" dist="38100" dir="2700000" algn="tl" rotWithShape="0">
                <a:prstClr val="black">
                  <a:alpha val="40000"/>
                </a:prstClr>
              </a:outerShdw>
            </a:effectLst>
          </c:spPr>
          <c:marker>
            <c:symbol val="none"/>
          </c:marker>
          <c:cat>
            <c:strRef>
              <c:f>'GDP EU'!$A$5:$A$31</c:f>
              <c:strCache>
                <c:ptCount val="27"/>
                <c:pt idx="0">
                  <c:v>Kipra</c:v>
                </c:pt>
                <c:pt idx="1">
                  <c:v>Horvātija</c:v>
                </c:pt>
                <c:pt idx="2">
                  <c:v>Itālija</c:v>
                </c:pt>
                <c:pt idx="3">
                  <c:v>Somija</c:v>
                </c:pt>
                <c:pt idx="4">
                  <c:v>Austrija</c:v>
                </c:pt>
                <c:pt idx="5">
                  <c:v>Francija</c:v>
                </c:pt>
                <c:pt idx="6">
                  <c:v>Grieķija</c:v>
                </c:pt>
                <c:pt idx="7">
                  <c:v>Nīderlande</c:v>
                </c:pt>
                <c:pt idx="8">
                  <c:v>Portugāle</c:v>
                </c:pt>
                <c:pt idx="9">
                  <c:v>Beļģija</c:v>
                </c:pt>
                <c:pt idx="10">
                  <c:v>Dānija</c:v>
                </c:pt>
                <c:pt idx="11">
                  <c:v>Spānija</c:v>
                </c:pt>
                <c:pt idx="12">
                  <c:v>Vācija</c:v>
                </c:pt>
                <c:pt idx="13">
                  <c:v>Bulgārija</c:v>
                </c:pt>
                <c:pt idx="14">
                  <c:v>Čehija</c:v>
                </c:pt>
                <c:pt idx="15">
                  <c:v>Igaunija</c:v>
                </c:pt>
                <c:pt idx="16">
                  <c:v>Zviedrija</c:v>
                </c:pt>
                <c:pt idx="17">
                  <c:v>Latvija</c:v>
                </c:pt>
                <c:pt idx="18">
                  <c:v>Slovākija</c:v>
                </c:pt>
                <c:pt idx="19">
                  <c:v>Slovēnija</c:v>
                </c:pt>
                <c:pt idx="20">
                  <c:v>Apvienotā Karaliste</c:v>
                </c:pt>
                <c:pt idx="21">
                  <c:v>Lietuva</c:v>
                </c:pt>
                <c:pt idx="22">
                  <c:v>Rumānija</c:v>
                </c:pt>
                <c:pt idx="23">
                  <c:v>Polija</c:v>
                </c:pt>
                <c:pt idx="24">
                  <c:v>Malta</c:v>
                </c:pt>
                <c:pt idx="25">
                  <c:v>Ungārija</c:v>
                </c:pt>
                <c:pt idx="26">
                  <c:v>Īrija</c:v>
                </c:pt>
              </c:strCache>
            </c:strRef>
          </c:cat>
          <c:val>
            <c:numRef>
              <c:f>'GDP EU'!$H$5:$H$31</c:f>
              <c:numCache>
                <c:formatCode>General</c:formatCode>
                <c:ptCount val="27"/>
                <c:pt idx="0">
                  <c:v>1.3</c:v>
                </c:pt>
                <c:pt idx="1">
                  <c:v>1.3</c:v>
                </c:pt>
                <c:pt idx="2">
                  <c:v>1.3</c:v>
                </c:pt>
                <c:pt idx="3">
                  <c:v>1.3</c:v>
                </c:pt>
                <c:pt idx="4">
                  <c:v>1.3</c:v>
                </c:pt>
                <c:pt idx="5">
                  <c:v>1.3</c:v>
                </c:pt>
                <c:pt idx="6">
                  <c:v>1.3</c:v>
                </c:pt>
                <c:pt idx="7">
                  <c:v>1.3</c:v>
                </c:pt>
                <c:pt idx="8">
                  <c:v>1.3</c:v>
                </c:pt>
                <c:pt idx="9">
                  <c:v>1.3</c:v>
                </c:pt>
                <c:pt idx="10">
                  <c:v>1.3</c:v>
                </c:pt>
                <c:pt idx="11">
                  <c:v>1.3</c:v>
                </c:pt>
                <c:pt idx="12">
                  <c:v>1.3</c:v>
                </c:pt>
                <c:pt idx="13">
                  <c:v>1.3</c:v>
                </c:pt>
                <c:pt idx="14">
                  <c:v>1.3</c:v>
                </c:pt>
                <c:pt idx="15">
                  <c:v>1.3</c:v>
                </c:pt>
                <c:pt idx="16">
                  <c:v>1.3</c:v>
                </c:pt>
                <c:pt idx="17">
                  <c:v>1.3</c:v>
                </c:pt>
                <c:pt idx="18">
                  <c:v>1.3</c:v>
                </c:pt>
                <c:pt idx="19">
                  <c:v>1.3</c:v>
                </c:pt>
                <c:pt idx="20">
                  <c:v>1.3</c:v>
                </c:pt>
                <c:pt idx="21">
                  <c:v>1.3</c:v>
                </c:pt>
                <c:pt idx="22">
                  <c:v>1.3</c:v>
                </c:pt>
                <c:pt idx="23">
                  <c:v>1.3</c:v>
                </c:pt>
                <c:pt idx="24">
                  <c:v>1.3</c:v>
                </c:pt>
                <c:pt idx="25">
                  <c:v>1.3</c:v>
                </c:pt>
                <c:pt idx="26">
                  <c:v>1.3</c:v>
                </c:pt>
              </c:numCache>
            </c:numRef>
          </c:val>
          <c:smooth val="0"/>
        </c:ser>
        <c:dLbls>
          <c:showLegendKey val="0"/>
          <c:showVal val="0"/>
          <c:showCatName val="0"/>
          <c:showSerName val="0"/>
          <c:showPercent val="0"/>
          <c:showBubbleSize val="0"/>
        </c:dLbls>
        <c:marker val="1"/>
        <c:smooth val="0"/>
        <c:axId val="316866384"/>
        <c:axId val="316865992"/>
      </c:lineChart>
      <c:catAx>
        <c:axId val="31686638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316865992"/>
        <c:crosses val="autoZero"/>
        <c:auto val="1"/>
        <c:lblAlgn val="ctr"/>
        <c:lblOffset val="100"/>
        <c:noMultiLvlLbl val="0"/>
      </c:catAx>
      <c:valAx>
        <c:axId val="316865992"/>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lv-LV"/>
          </a:p>
        </c:txPr>
        <c:crossAx val="316866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v-LV"/>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8216546622623567E-2"/>
          <c:y val="0"/>
          <c:w val="0.96356690675475287"/>
          <c:h val="0.96395474351892962"/>
        </c:manualLayout>
      </c:layout>
      <c:barChart>
        <c:barDir val="bar"/>
        <c:grouping val="percentStacked"/>
        <c:varyColors val="0"/>
        <c:ser>
          <c:idx val="0"/>
          <c:order val="0"/>
          <c:tx>
            <c:strRef>
              <c:f>Sheet1!$B$1</c:f>
              <c:strCache>
                <c:ptCount val="1"/>
                <c:pt idx="0">
                  <c:v>Augsto tehnoloģiju nozares</c:v>
                </c:pt>
              </c:strCache>
            </c:strRef>
          </c:tx>
          <c:spPr>
            <a:solidFill>
              <a:srgbClr val="DA1000"/>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General</c:formatCode>
                <c:ptCount val="1"/>
              </c:numCache>
            </c:numRef>
          </c:cat>
          <c:val>
            <c:numRef>
              <c:f>Sheet1!$B$2</c:f>
              <c:numCache>
                <c:formatCode>0.0</c:formatCode>
                <c:ptCount val="1"/>
                <c:pt idx="0">
                  <c:v>4.5989794152368102</c:v>
                </c:pt>
              </c:numCache>
            </c:numRef>
          </c:val>
        </c:ser>
        <c:ser>
          <c:idx val="1"/>
          <c:order val="1"/>
          <c:tx>
            <c:strRef>
              <c:f>Sheet1!$C$1</c:f>
              <c:strCache>
                <c:ptCount val="1"/>
                <c:pt idx="0">
                  <c:v>Vidēji augsto tehnoloģiju nozares</c:v>
                </c:pt>
              </c:strCache>
            </c:strRef>
          </c:tx>
          <c:spPr>
            <a:solidFill>
              <a:srgbClr val="FF9933"/>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General</c:formatCode>
                <c:ptCount val="1"/>
              </c:numCache>
            </c:numRef>
          </c:cat>
          <c:val>
            <c:numRef>
              <c:f>Sheet1!$C$2</c:f>
              <c:numCache>
                <c:formatCode>0.0</c:formatCode>
                <c:ptCount val="1"/>
                <c:pt idx="0">
                  <c:v>10.806888266062629</c:v>
                </c:pt>
              </c:numCache>
            </c:numRef>
          </c:val>
        </c:ser>
        <c:ser>
          <c:idx val="2"/>
          <c:order val="2"/>
          <c:tx>
            <c:strRef>
              <c:f>Sheet1!$D$1</c:f>
              <c:strCache>
                <c:ptCount val="1"/>
                <c:pt idx="0">
                  <c:v>Vidēji zemo tehnoloģiju nozares</c:v>
                </c:pt>
              </c:strCache>
            </c:strRef>
          </c:tx>
          <c:spPr>
            <a:solidFill>
              <a:srgbClr val="FFC000"/>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General</c:formatCode>
                <c:ptCount val="1"/>
              </c:numCache>
            </c:numRef>
          </c:cat>
          <c:val>
            <c:numRef>
              <c:f>Sheet1!$D$2</c:f>
              <c:numCache>
                <c:formatCode>0.0</c:formatCode>
                <c:ptCount val="1"/>
                <c:pt idx="0">
                  <c:v>29.34922427955685</c:v>
                </c:pt>
              </c:numCache>
            </c:numRef>
          </c:val>
        </c:ser>
        <c:ser>
          <c:idx val="3"/>
          <c:order val="3"/>
          <c:tx>
            <c:strRef>
              <c:f>Sheet1!$E$1</c:f>
              <c:strCache>
                <c:ptCount val="1"/>
                <c:pt idx="0">
                  <c:v>Zemo tehnoloģiju nozares</c:v>
                </c:pt>
              </c:strCache>
            </c:strRef>
          </c:tx>
          <c:spPr>
            <a:solidFill>
              <a:srgbClr val="6BB9F9"/>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General</c:formatCode>
                <c:ptCount val="1"/>
              </c:numCache>
            </c:numRef>
          </c:cat>
          <c:val>
            <c:numRef>
              <c:f>Sheet1!$E$2</c:f>
              <c:numCache>
                <c:formatCode>0.0</c:formatCode>
                <c:ptCount val="1"/>
                <c:pt idx="0">
                  <c:v>55.244908039143716</c:v>
                </c:pt>
              </c:numCache>
            </c:numRef>
          </c:val>
        </c:ser>
        <c:dLbls>
          <c:showLegendKey val="0"/>
          <c:showVal val="0"/>
          <c:showCatName val="0"/>
          <c:showSerName val="0"/>
          <c:showPercent val="0"/>
          <c:showBubbleSize val="0"/>
        </c:dLbls>
        <c:gapWidth val="40"/>
        <c:overlap val="100"/>
        <c:axId val="327927320"/>
        <c:axId val="327921440"/>
      </c:barChart>
      <c:catAx>
        <c:axId val="327927320"/>
        <c:scaling>
          <c:orientation val="minMax"/>
        </c:scaling>
        <c:delete val="1"/>
        <c:axPos val="l"/>
        <c:numFmt formatCode="General" sourceLinked="1"/>
        <c:majorTickMark val="out"/>
        <c:minorTickMark val="none"/>
        <c:tickLblPos val="nextTo"/>
        <c:crossAx val="327921440"/>
        <c:crosses val="autoZero"/>
        <c:auto val="1"/>
        <c:lblAlgn val="ctr"/>
        <c:lblOffset val="100"/>
        <c:noMultiLvlLbl val="0"/>
      </c:catAx>
      <c:valAx>
        <c:axId val="327921440"/>
        <c:scaling>
          <c:orientation val="minMax"/>
        </c:scaling>
        <c:delete val="1"/>
        <c:axPos val="b"/>
        <c:numFmt formatCode="#,##0" sourceLinked="0"/>
        <c:majorTickMark val="out"/>
        <c:minorTickMark val="none"/>
        <c:tickLblPos val="nextTo"/>
        <c:crossAx val="327927320"/>
        <c:crosses val="autoZero"/>
        <c:crossBetween val="between"/>
      </c:valAx>
    </c:plotArea>
    <c:plotVisOnly val="1"/>
    <c:dispBlanksAs val="gap"/>
    <c:showDLblsOverMax val="0"/>
  </c:chart>
  <c:spPr>
    <a:ln>
      <a:noFill/>
    </a:ln>
  </c:spPr>
  <c:txPr>
    <a:bodyPr/>
    <a:lstStyle/>
    <a:p>
      <a:pPr>
        <a:defRPr sz="1400">
          <a:latin typeface="Century Gothic" panose="020B0502020202020204" pitchFamily="34" charset="0"/>
          <a:cs typeface="Calibri" pitchFamily="34" charset="0"/>
        </a:defRPr>
      </a:pPr>
      <a:endParaRPr lang="lv-LV"/>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8216546622623567E-2"/>
          <c:y val="0"/>
          <c:w val="0.96356690675475287"/>
          <c:h val="0.52405625840850345"/>
        </c:manualLayout>
      </c:layout>
      <c:barChart>
        <c:barDir val="bar"/>
        <c:grouping val="percentStacked"/>
        <c:varyColors val="0"/>
        <c:ser>
          <c:idx val="0"/>
          <c:order val="0"/>
          <c:tx>
            <c:strRef>
              <c:f>Sheet1!$B$1</c:f>
              <c:strCache>
                <c:ptCount val="1"/>
                <c:pt idx="0">
                  <c:v>Augstās tehnoloģijas</c:v>
                </c:pt>
              </c:strCache>
            </c:strRef>
          </c:tx>
          <c:spPr>
            <a:solidFill>
              <a:srgbClr val="DA1000"/>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General</c:formatCode>
                <c:ptCount val="1"/>
              </c:numCache>
            </c:numRef>
          </c:cat>
          <c:val>
            <c:numRef>
              <c:f>Sheet1!$B$2</c:f>
              <c:numCache>
                <c:formatCode>0.0</c:formatCode>
                <c:ptCount val="1"/>
                <c:pt idx="0">
                  <c:v>13.852795629977338</c:v>
                </c:pt>
              </c:numCache>
            </c:numRef>
          </c:val>
        </c:ser>
        <c:ser>
          <c:idx val="1"/>
          <c:order val="1"/>
          <c:tx>
            <c:strRef>
              <c:f>Sheet1!$C$1</c:f>
              <c:strCache>
                <c:ptCount val="1"/>
                <c:pt idx="0">
                  <c:v>Vidēji augstās tehnoloģijas</c:v>
                </c:pt>
              </c:strCache>
            </c:strRef>
          </c:tx>
          <c:spPr>
            <a:solidFill>
              <a:srgbClr val="FF9933"/>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General</c:formatCode>
                <c:ptCount val="1"/>
              </c:numCache>
            </c:numRef>
          </c:cat>
          <c:val>
            <c:numRef>
              <c:f>Sheet1!$C$2</c:f>
              <c:numCache>
                <c:formatCode>0.0</c:formatCode>
                <c:ptCount val="1"/>
                <c:pt idx="0">
                  <c:v>34.919946549453996</c:v>
                </c:pt>
              </c:numCache>
            </c:numRef>
          </c:val>
        </c:ser>
        <c:ser>
          <c:idx val="2"/>
          <c:order val="2"/>
          <c:tx>
            <c:strRef>
              <c:f>Sheet1!$D$1</c:f>
              <c:strCache>
                <c:ptCount val="1"/>
                <c:pt idx="0">
                  <c:v>Vidēji zemās tehnoloģijas</c:v>
                </c:pt>
              </c:strCache>
            </c:strRef>
          </c:tx>
          <c:spPr>
            <a:solidFill>
              <a:srgbClr val="FFC000"/>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General</c:formatCode>
                <c:ptCount val="1"/>
              </c:numCache>
            </c:numRef>
          </c:cat>
          <c:val>
            <c:numRef>
              <c:f>Sheet1!$D$2</c:f>
              <c:numCache>
                <c:formatCode>0.0</c:formatCode>
                <c:ptCount val="1"/>
                <c:pt idx="0">
                  <c:v>25.596350482865965</c:v>
                </c:pt>
              </c:numCache>
            </c:numRef>
          </c:val>
        </c:ser>
        <c:ser>
          <c:idx val="3"/>
          <c:order val="3"/>
          <c:tx>
            <c:strRef>
              <c:f>Sheet1!$E$1</c:f>
              <c:strCache>
                <c:ptCount val="1"/>
                <c:pt idx="0">
                  <c:v>Zemās tehnoloģijas</c:v>
                </c:pt>
              </c:strCache>
            </c:strRef>
          </c:tx>
          <c:spPr>
            <a:solidFill>
              <a:srgbClr val="6BB9F9"/>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General</c:formatCode>
                <c:ptCount val="1"/>
              </c:numCache>
            </c:numRef>
          </c:cat>
          <c:val>
            <c:numRef>
              <c:f>Sheet1!$E$2</c:f>
              <c:numCache>
                <c:formatCode>0.0</c:formatCode>
                <c:ptCount val="1"/>
                <c:pt idx="0">
                  <c:v>25.630907337702702</c:v>
                </c:pt>
              </c:numCache>
            </c:numRef>
          </c:val>
        </c:ser>
        <c:dLbls>
          <c:showLegendKey val="0"/>
          <c:showVal val="0"/>
          <c:showCatName val="0"/>
          <c:showSerName val="0"/>
          <c:showPercent val="0"/>
          <c:showBubbleSize val="0"/>
        </c:dLbls>
        <c:gapWidth val="40"/>
        <c:overlap val="100"/>
        <c:axId val="328022688"/>
        <c:axId val="328021904"/>
      </c:barChart>
      <c:catAx>
        <c:axId val="328022688"/>
        <c:scaling>
          <c:orientation val="minMax"/>
        </c:scaling>
        <c:delete val="1"/>
        <c:axPos val="l"/>
        <c:numFmt formatCode="General" sourceLinked="1"/>
        <c:majorTickMark val="out"/>
        <c:minorTickMark val="none"/>
        <c:tickLblPos val="nextTo"/>
        <c:crossAx val="328021904"/>
        <c:crosses val="autoZero"/>
        <c:auto val="1"/>
        <c:lblAlgn val="ctr"/>
        <c:lblOffset val="100"/>
        <c:noMultiLvlLbl val="0"/>
      </c:catAx>
      <c:valAx>
        <c:axId val="328021904"/>
        <c:scaling>
          <c:orientation val="minMax"/>
        </c:scaling>
        <c:delete val="1"/>
        <c:axPos val="b"/>
        <c:numFmt formatCode="#,##0" sourceLinked="0"/>
        <c:majorTickMark val="out"/>
        <c:minorTickMark val="none"/>
        <c:tickLblPos val="nextTo"/>
        <c:crossAx val="328022688"/>
        <c:crosses val="autoZero"/>
        <c:crossBetween val="between"/>
      </c:valAx>
    </c:plotArea>
    <c:legend>
      <c:legendPos val="b"/>
      <c:layout>
        <c:manualLayout>
          <c:xMode val="edge"/>
          <c:yMode val="edge"/>
          <c:x val="2.3802059346489979E-2"/>
          <c:y val="0.56619954530511629"/>
          <c:w val="0.93516186012387148"/>
          <c:h val="0.38569938093299738"/>
        </c:manualLayout>
      </c:layout>
      <c:overlay val="0"/>
      <c:txPr>
        <a:bodyPr/>
        <a:lstStyle/>
        <a:p>
          <a:pPr>
            <a:defRPr sz="1200">
              <a:solidFill>
                <a:schemeClr val="tx1"/>
              </a:solidFill>
            </a:defRPr>
          </a:pPr>
          <a:endParaRPr lang="lv-LV"/>
        </a:p>
      </c:txPr>
    </c:legend>
    <c:plotVisOnly val="1"/>
    <c:dispBlanksAs val="gap"/>
    <c:showDLblsOverMax val="0"/>
  </c:chart>
  <c:spPr>
    <a:ln>
      <a:noFill/>
    </a:ln>
  </c:spPr>
  <c:txPr>
    <a:bodyPr/>
    <a:lstStyle/>
    <a:p>
      <a:pPr>
        <a:defRPr sz="1400">
          <a:solidFill>
            <a:schemeClr val="tx1"/>
          </a:solidFill>
          <a:latin typeface="Century Gothic" panose="020B0502020202020204" pitchFamily="34" charset="0"/>
          <a:cs typeface="Calibri" pitchFamily="34" charset="0"/>
        </a:defRPr>
      </a:pPr>
      <a:endParaRPr lang="lv-LV"/>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D9BEB1-B3B5-4691-99E2-BAAF6C5F06B6}" type="doc">
      <dgm:prSet loTypeId="urn:microsoft.com/office/officeart/2005/8/layout/hProcess11" loCatId="process" qsTypeId="urn:microsoft.com/office/officeart/2005/8/quickstyle/simple1" qsCatId="simple" csTypeId="urn:microsoft.com/office/officeart/2005/8/colors/accent5_4" csCatId="accent5" phldr="1"/>
      <dgm:spPr/>
    </dgm:pt>
    <dgm:pt modelId="{AE87727D-580F-4E1A-B0E1-CA5072B6A7B5}">
      <dgm:prSet phldrT="[Text]" custT="1"/>
      <dgm:spPr/>
      <dgm:t>
        <a:bodyPr/>
        <a:lstStyle/>
        <a:p>
          <a:r>
            <a:rPr lang="lv-LV" sz="1600" dirty="0" smtClean="0"/>
            <a:t>Kritēriju un MK noteikumu apstiprināšana</a:t>
          </a:r>
          <a:endParaRPr lang="lv-LV" sz="1600" dirty="0"/>
        </a:p>
      </dgm:t>
    </dgm:pt>
    <dgm:pt modelId="{4CA7F861-68FD-4FF0-AA19-EBA875108F01}" type="parTrans" cxnId="{E400E106-1C92-403B-8F4C-F5700284DC99}">
      <dgm:prSet/>
      <dgm:spPr/>
      <dgm:t>
        <a:bodyPr/>
        <a:lstStyle/>
        <a:p>
          <a:endParaRPr lang="lv-LV"/>
        </a:p>
      </dgm:t>
    </dgm:pt>
    <dgm:pt modelId="{1F5775D4-4978-4F09-BADF-C099BE6062E0}" type="sibTrans" cxnId="{E400E106-1C92-403B-8F4C-F5700284DC99}">
      <dgm:prSet/>
      <dgm:spPr/>
      <dgm:t>
        <a:bodyPr/>
        <a:lstStyle/>
        <a:p>
          <a:endParaRPr lang="lv-LV"/>
        </a:p>
      </dgm:t>
    </dgm:pt>
    <dgm:pt modelId="{9FA5E296-9E6F-4941-92D2-7328E3042E35}">
      <dgm:prSet phldrT="[Text]" custT="1"/>
      <dgm:spPr/>
      <dgm:t>
        <a:bodyPr/>
        <a:lstStyle/>
        <a:p>
          <a:r>
            <a:rPr lang="lv-LV" sz="1800" dirty="0" smtClean="0"/>
            <a:t>Atlases uzsākšana</a:t>
          </a:r>
          <a:endParaRPr lang="lv-LV" sz="1800" dirty="0"/>
        </a:p>
      </dgm:t>
    </dgm:pt>
    <dgm:pt modelId="{3E0ABE93-228F-428F-95BD-E7E68395ECF1}" type="parTrans" cxnId="{0C50C0FD-D28F-42CA-B9EA-A87635E10741}">
      <dgm:prSet/>
      <dgm:spPr/>
      <dgm:t>
        <a:bodyPr/>
        <a:lstStyle/>
        <a:p>
          <a:endParaRPr lang="lv-LV"/>
        </a:p>
      </dgm:t>
    </dgm:pt>
    <dgm:pt modelId="{BA4BE443-1CB1-4706-8E72-7C62A7F0035D}" type="sibTrans" cxnId="{0C50C0FD-D28F-42CA-B9EA-A87635E10741}">
      <dgm:prSet/>
      <dgm:spPr/>
      <dgm:t>
        <a:bodyPr/>
        <a:lstStyle/>
        <a:p>
          <a:endParaRPr lang="lv-LV"/>
        </a:p>
      </dgm:t>
    </dgm:pt>
    <dgm:pt modelId="{B19D26DF-FCD6-4252-A0B0-7167FA253458}">
      <dgm:prSet phldrT="[Text]" custT="1"/>
      <dgm:spPr/>
      <dgm:t>
        <a:bodyPr/>
        <a:lstStyle/>
        <a:p>
          <a:r>
            <a:rPr lang="lv-LV" sz="1800" dirty="0" smtClean="0"/>
            <a:t>Projektu īstenošana</a:t>
          </a:r>
          <a:endParaRPr lang="lv-LV" sz="1800" dirty="0"/>
        </a:p>
      </dgm:t>
    </dgm:pt>
    <dgm:pt modelId="{77CBEB18-4040-4524-8398-93C91BD2493B}" type="parTrans" cxnId="{5227623C-CAC8-40D2-AAB4-2A6D0AA680A1}">
      <dgm:prSet/>
      <dgm:spPr/>
      <dgm:t>
        <a:bodyPr/>
        <a:lstStyle/>
        <a:p>
          <a:endParaRPr lang="lv-LV"/>
        </a:p>
      </dgm:t>
    </dgm:pt>
    <dgm:pt modelId="{625033DD-2AF7-425D-80CF-A34D57E88439}" type="sibTrans" cxnId="{5227623C-CAC8-40D2-AAB4-2A6D0AA680A1}">
      <dgm:prSet/>
      <dgm:spPr/>
      <dgm:t>
        <a:bodyPr/>
        <a:lstStyle/>
        <a:p>
          <a:endParaRPr lang="lv-LV"/>
        </a:p>
      </dgm:t>
    </dgm:pt>
    <dgm:pt modelId="{B9E07EE6-7D94-4F09-BCA2-27B4AA812D18}" type="pres">
      <dgm:prSet presAssocID="{A4D9BEB1-B3B5-4691-99E2-BAAF6C5F06B6}" presName="Name0" presStyleCnt="0">
        <dgm:presLayoutVars>
          <dgm:dir/>
          <dgm:resizeHandles val="exact"/>
        </dgm:presLayoutVars>
      </dgm:prSet>
      <dgm:spPr/>
    </dgm:pt>
    <dgm:pt modelId="{4ADA31EE-EAAB-4420-B0C4-B5562ABC35E3}" type="pres">
      <dgm:prSet presAssocID="{A4D9BEB1-B3B5-4691-99E2-BAAF6C5F06B6}" presName="arrow" presStyleLbl="bgShp" presStyleIdx="0" presStyleCnt="1"/>
      <dgm:spPr/>
    </dgm:pt>
    <dgm:pt modelId="{B54D337E-2B40-4ED0-BA89-994F39791B14}" type="pres">
      <dgm:prSet presAssocID="{A4D9BEB1-B3B5-4691-99E2-BAAF6C5F06B6}" presName="points" presStyleCnt="0"/>
      <dgm:spPr/>
    </dgm:pt>
    <dgm:pt modelId="{3A770D28-B427-410E-82B6-01DAA234EE72}" type="pres">
      <dgm:prSet presAssocID="{AE87727D-580F-4E1A-B0E1-CA5072B6A7B5}" presName="compositeA" presStyleCnt="0"/>
      <dgm:spPr/>
    </dgm:pt>
    <dgm:pt modelId="{FA16E6C6-629A-4340-8A17-97363A2C2D7E}" type="pres">
      <dgm:prSet presAssocID="{AE87727D-580F-4E1A-B0E1-CA5072B6A7B5}" presName="textA" presStyleLbl="revTx" presStyleIdx="0" presStyleCnt="3">
        <dgm:presLayoutVars>
          <dgm:bulletEnabled val="1"/>
        </dgm:presLayoutVars>
      </dgm:prSet>
      <dgm:spPr/>
      <dgm:t>
        <a:bodyPr/>
        <a:lstStyle/>
        <a:p>
          <a:endParaRPr lang="lv-LV"/>
        </a:p>
      </dgm:t>
    </dgm:pt>
    <dgm:pt modelId="{0A980B0A-2B34-4430-97E2-4A46DB0BB46B}" type="pres">
      <dgm:prSet presAssocID="{AE87727D-580F-4E1A-B0E1-CA5072B6A7B5}" presName="circleA" presStyleLbl="node1" presStyleIdx="0" presStyleCnt="3"/>
      <dgm:spPr/>
    </dgm:pt>
    <dgm:pt modelId="{3CB12AE9-8959-4C1A-BF9D-628F1162F71E}" type="pres">
      <dgm:prSet presAssocID="{AE87727D-580F-4E1A-B0E1-CA5072B6A7B5}" presName="spaceA" presStyleCnt="0"/>
      <dgm:spPr/>
    </dgm:pt>
    <dgm:pt modelId="{FAF0CE67-9128-41A3-809C-F7B51905DA39}" type="pres">
      <dgm:prSet presAssocID="{1F5775D4-4978-4F09-BADF-C099BE6062E0}" presName="space" presStyleCnt="0"/>
      <dgm:spPr/>
    </dgm:pt>
    <dgm:pt modelId="{B132D122-2F9B-415A-A6B8-A8C98814BD2A}" type="pres">
      <dgm:prSet presAssocID="{9FA5E296-9E6F-4941-92D2-7328E3042E35}" presName="compositeB" presStyleCnt="0"/>
      <dgm:spPr/>
    </dgm:pt>
    <dgm:pt modelId="{B82AA886-3FD5-4735-858B-D81664800904}" type="pres">
      <dgm:prSet presAssocID="{9FA5E296-9E6F-4941-92D2-7328E3042E35}" presName="textB" presStyleLbl="revTx" presStyleIdx="1" presStyleCnt="3">
        <dgm:presLayoutVars>
          <dgm:bulletEnabled val="1"/>
        </dgm:presLayoutVars>
      </dgm:prSet>
      <dgm:spPr/>
      <dgm:t>
        <a:bodyPr/>
        <a:lstStyle/>
        <a:p>
          <a:endParaRPr lang="lv-LV"/>
        </a:p>
      </dgm:t>
    </dgm:pt>
    <dgm:pt modelId="{88DCBBF7-29B8-468B-92E6-C55320FF57CF}" type="pres">
      <dgm:prSet presAssocID="{9FA5E296-9E6F-4941-92D2-7328E3042E35}" presName="circleB" presStyleLbl="node1" presStyleIdx="1" presStyleCnt="3"/>
      <dgm:spPr/>
    </dgm:pt>
    <dgm:pt modelId="{2246F48A-D966-47E3-A24E-D13ABA522615}" type="pres">
      <dgm:prSet presAssocID="{9FA5E296-9E6F-4941-92D2-7328E3042E35}" presName="spaceB" presStyleCnt="0"/>
      <dgm:spPr/>
    </dgm:pt>
    <dgm:pt modelId="{C0D17752-AA11-44DF-9035-3E6EF0043AFB}" type="pres">
      <dgm:prSet presAssocID="{BA4BE443-1CB1-4706-8E72-7C62A7F0035D}" presName="space" presStyleCnt="0"/>
      <dgm:spPr/>
    </dgm:pt>
    <dgm:pt modelId="{7CF8622F-5444-413B-ADDB-CA2B49CF0E3C}" type="pres">
      <dgm:prSet presAssocID="{B19D26DF-FCD6-4252-A0B0-7167FA253458}" presName="compositeA" presStyleCnt="0"/>
      <dgm:spPr/>
    </dgm:pt>
    <dgm:pt modelId="{E07358DB-D82A-4595-8E6E-B2612D92CCA9}" type="pres">
      <dgm:prSet presAssocID="{B19D26DF-FCD6-4252-A0B0-7167FA253458}" presName="textA" presStyleLbl="revTx" presStyleIdx="2" presStyleCnt="3">
        <dgm:presLayoutVars>
          <dgm:bulletEnabled val="1"/>
        </dgm:presLayoutVars>
      </dgm:prSet>
      <dgm:spPr/>
      <dgm:t>
        <a:bodyPr/>
        <a:lstStyle/>
        <a:p>
          <a:endParaRPr lang="lv-LV"/>
        </a:p>
      </dgm:t>
    </dgm:pt>
    <dgm:pt modelId="{A3CF3836-04A4-4C8C-8F6F-27D77859DE99}" type="pres">
      <dgm:prSet presAssocID="{B19D26DF-FCD6-4252-A0B0-7167FA253458}" presName="circleA" presStyleLbl="node1" presStyleIdx="2" presStyleCnt="3"/>
      <dgm:spPr/>
    </dgm:pt>
    <dgm:pt modelId="{5CFE38E7-8655-419E-9D29-BAA7494E1304}" type="pres">
      <dgm:prSet presAssocID="{B19D26DF-FCD6-4252-A0B0-7167FA253458}" presName="spaceA" presStyleCnt="0"/>
      <dgm:spPr/>
    </dgm:pt>
  </dgm:ptLst>
  <dgm:cxnLst>
    <dgm:cxn modelId="{D8F60F30-D082-4318-AE55-B8535A8D739A}" type="presOf" srcId="{AE87727D-580F-4E1A-B0E1-CA5072B6A7B5}" destId="{FA16E6C6-629A-4340-8A17-97363A2C2D7E}" srcOrd="0" destOrd="0" presId="urn:microsoft.com/office/officeart/2005/8/layout/hProcess11"/>
    <dgm:cxn modelId="{0C50C0FD-D28F-42CA-B9EA-A87635E10741}" srcId="{A4D9BEB1-B3B5-4691-99E2-BAAF6C5F06B6}" destId="{9FA5E296-9E6F-4941-92D2-7328E3042E35}" srcOrd="1" destOrd="0" parTransId="{3E0ABE93-228F-428F-95BD-E7E68395ECF1}" sibTransId="{BA4BE443-1CB1-4706-8E72-7C62A7F0035D}"/>
    <dgm:cxn modelId="{5227623C-CAC8-40D2-AAB4-2A6D0AA680A1}" srcId="{A4D9BEB1-B3B5-4691-99E2-BAAF6C5F06B6}" destId="{B19D26DF-FCD6-4252-A0B0-7167FA253458}" srcOrd="2" destOrd="0" parTransId="{77CBEB18-4040-4524-8398-93C91BD2493B}" sibTransId="{625033DD-2AF7-425D-80CF-A34D57E88439}"/>
    <dgm:cxn modelId="{E400E106-1C92-403B-8F4C-F5700284DC99}" srcId="{A4D9BEB1-B3B5-4691-99E2-BAAF6C5F06B6}" destId="{AE87727D-580F-4E1A-B0E1-CA5072B6A7B5}" srcOrd="0" destOrd="0" parTransId="{4CA7F861-68FD-4FF0-AA19-EBA875108F01}" sibTransId="{1F5775D4-4978-4F09-BADF-C099BE6062E0}"/>
    <dgm:cxn modelId="{70ACCD73-1A7D-4550-95E5-8B07ADBBAD19}" type="presOf" srcId="{A4D9BEB1-B3B5-4691-99E2-BAAF6C5F06B6}" destId="{B9E07EE6-7D94-4F09-BCA2-27B4AA812D18}" srcOrd="0" destOrd="0" presId="urn:microsoft.com/office/officeart/2005/8/layout/hProcess11"/>
    <dgm:cxn modelId="{BB5332DE-CD93-48ED-BB4C-0F4A409E9EDB}" type="presOf" srcId="{B19D26DF-FCD6-4252-A0B0-7167FA253458}" destId="{E07358DB-D82A-4595-8E6E-B2612D92CCA9}" srcOrd="0" destOrd="0" presId="urn:microsoft.com/office/officeart/2005/8/layout/hProcess11"/>
    <dgm:cxn modelId="{C8B7E067-6B44-4F6F-ACAA-8260D214902D}" type="presOf" srcId="{9FA5E296-9E6F-4941-92D2-7328E3042E35}" destId="{B82AA886-3FD5-4735-858B-D81664800904}" srcOrd="0" destOrd="0" presId="urn:microsoft.com/office/officeart/2005/8/layout/hProcess11"/>
    <dgm:cxn modelId="{6E3824B1-6861-40A9-BB95-01E1B6B3AE59}" type="presParOf" srcId="{B9E07EE6-7D94-4F09-BCA2-27B4AA812D18}" destId="{4ADA31EE-EAAB-4420-B0C4-B5562ABC35E3}" srcOrd="0" destOrd="0" presId="urn:microsoft.com/office/officeart/2005/8/layout/hProcess11"/>
    <dgm:cxn modelId="{0E16D463-51DA-4C20-81BB-6915DC73860F}" type="presParOf" srcId="{B9E07EE6-7D94-4F09-BCA2-27B4AA812D18}" destId="{B54D337E-2B40-4ED0-BA89-994F39791B14}" srcOrd="1" destOrd="0" presId="urn:microsoft.com/office/officeart/2005/8/layout/hProcess11"/>
    <dgm:cxn modelId="{7A7BE46D-7232-4FE0-B2A3-3AC17B970024}" type="presParOf" srcId="{B54D337E-2B40-4ED0-BA89-994F39791B14}" destId="{3A770D28-B427-410E-82B6-01DAA234EE72}" srcOrd="0" destOrd="0" presId="urn:microsoft.com/office/officeart/2005/8/layout/hProcess11"/>
    <dgm:cxn modelId="{74489F9C-C0DA-4C7C-A262-C17A2BB02487}" type="presParOf" srcId="{3A770D28-B427-410E-82B6-01DAA234EE72}" destId="{FA16E6C6-629A-4340-8A17-97363A2C2D7E}" srcOrd="0" destOrd="0" presId="urn:microsoft.com/office/officeart/2005/8/layout/hProcess11"/>
    <dgm:cxn modelId="{747E96A4-A708-4B5D-839F-0292509F6797}" type="presParOf" srcId="{3A770D28-B427-410E-82B6-01DAA234EE72}" destId="{0A980B0A-2B34-4430-97E2-4A46DB0BB46B}" srcOrd="1" destOrd="0" presId="urn:microsoft.com/office/officeart/2005/8/layout/hProcess11"/>
    <dgm:cxn modelId="{912856C1-FBFA-4E9F-9D6A-847A1993CAE0}" type="presParOf" srcId="{3A770D28-B427-410E-82B6-01DAA234EE72}" destId="{3CB12AE9-8959-4C1A-BF9D-628F1162F71E}" srcOrd="2" destOrd="0" presId="urn:microsoft.com/office/officeart/2005/8/layout/hProcess11"/>
    <dgm:cxn modelId="{D518EAB2-10EC-49E7-81D7-31D14EF93A40}" type="presParOf" srcId="{B54D337E-2B40-4ED0-BA89-994F39791B14}" destId="{FAF0CE67-9128-41A3-809C-F7B51905DA39}" srcOrd="1" destOrd="0" presId="urn:microsoft.com/office/officeart/2005/8/layout/hProcess11"/>
    <dgm:cxn modelId="{1281E33D-2D0C-4A72-AE71-42007F8CA112}" type="presParOf" srcId="{B54D337E-2B40-4ED0-BA89-994F39791B14}" destId="{B132D122-2F9B-415A-A6B8-A8C98814BD2A}" srcOrd="2" destOrd="0" presId="urn:microsoft.com/office/officeart/2005/8/layout/hProcess11"/>
    <dgm:cxn modelId="{12CDC572-2071-451D-827F-13E84FB7AE1D}" type="presParOf" srcId="{B132D122-2F9B-415A-A6B8-A8C98814BD2A}" destId="{B82AA886-3FD5-4735-858B-D81664800904}" srcOrd="0" destOrd="0" presId="urn:microsoft.com/office/officeart/2005/8/layout/hProcess11"/>
    <dgm:cxn modelId="{D4462CCA-9E8F-4EDE-8A2D-8B6E1EFECA18}" type="presParOf" srcId="{B132D122-2F9B-415A-A6B8-A8C98814BD2A}" destId="{88DCBBF7-29B8-468B-92E6-C55320FF57CF}" srcOrd="1" destOrd="0" presId="urn:microsoft.com/office/officeart/2005/8/layout/hProcess11"/>
    <dgm:cxn modelId="{A9C4E6E4-CA5C-4B9A-9201-13B73AC16A39}" type="presParOf" srcId="{B132D122-2F9B-415A-A6B8-A8C98814BD2A}" destId="{2246F48A-D966-47E3-A24E-D13ABA522615}" srcOrd="2" destOrd="0" presId="urn:microsoft.com/office/officeart/2005/8/layout/hProcess11"/>
    <dgm:cxn modelId="{2FCAAE24-6FAE-4EC4-8625-B126EFE2403F}" type="presParOf" srcId="{B54D337E-2B40-4ED0-BA89-994F39791B14}" destId="{C0D17752-AA11-44DF-9035-3E6EF0043AFB}" srcOrd="3" destOrd="0" presId="urn:microsoft.com/office/officeart/2005/8/layout/hProcess11"/>
    <dgm:cxn modelId="{5AFF47A0-7025-4056-A4D9-FC7DFADD805C}" type="presParOf" srcId="{B54D337E-2B40-4ED0-BA89-994F39791B14}" destId="{7CF8622F-5444-413B-ADDB-CA2B49CF0E3C}" srcOrd="4" destOrd="0" presId="urn:microsoft.com/office/officeart/2005/8/layout/hProcess11"/>
    <dgm:cxn modelId="{14A84C6A-7BB0-4236-BC81-AEFD83E866E0}" type="presParOf" srcId="{7CF8622F-5444-413B-ADDB-CA2B49CF0E3C}" destId="{E07358DB-D82A-4595-8E6E-B2612D92CCA9}" srcOrd="0" destOrd="0" presId="urn:microsoft.com/office/officeart/2005/8/layout/hProcess11"/>
    <dgm:cxn modelId="{ED4A978E-C67C-4C0A-863D-1FBF31C34808}" type="presParOf" srcId="{7CF8622F-5444-413B-ADDB-CA2B49CF0E3C}" destId="{A3CF3836-04A4-4C8C-8F6F-27D77859DE99}" srcOrd="1" destOrd="0" presId="urn:microsoft.com/office/officeart/2005/8/layout/hProcess11"/>
    <dgm:cxn modelId="{899F9ED9-8E82-4359-9763-F28097E67222}" type="presParOf" srcId="{7CF8622F-5444-413B-ADDB-CA2B49CF0E3C}" destId="{5CFE38E7-8655-419E-9D29-BAA7494E1304}"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A31EE-EAAB-4420-B0C4-B5562ABC35E3}">
      <dsp:nvSpPr>
        <dsp:cNvPr id="0" name=""/>
        <dsp:cNvSpPr/>
      </dsp:nvSpPr>
      <dsp:spPr>
        <a:xfrm>
          <a:off x="0" y="1312068"/>
          <a:ext cx="6096000" cy="1749425"/>
        </a:xfrm>
        <a:prstGeom prst="notchedRightArrow">
          <a:avLst/>
        </a:prstGeom>
        <a:solidFill>
          <a:schemeClr val="accent5">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16E6C6-629A-4340-8A17-97363A2C2D7E}">
      <dsp:nvSpPr>
        <dsp:cNvPr id="0" name=""/>
        <dsp:cNvSpPr/>
      </dsp:nvSpPr>
      <dsp:spPr>
        <a:xfrm>
          <a:off x="2678" y="0"/>
          <a:ext cx="1768078" cy="1749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lv-LV" sz="1600" kern="1200" dirty="0" smtClean="0"/>
            <a:t>Kritēriju un MK noteikumu apstiprināšana</a:t>
          </a:r>
          <a:endParaRPr lang="lv-LV" sz="1600" kern="1200" dirty="0"/>
        </a:p>
      </dsp:txBody>
      <dsp:txXfrm>
        <a:off x="2678" y="0"/>
        <a:ext cx="1768078" cy="1749425"/>
      </dsp:txXfrm>
    </dsp:sp>
    <dsp:sp modelId="{0A980B0A-2B34-4430-97E2-4A46DB0BB46B}">
      <dsp:nvSpPr>
        <dsp:cNvPr id="0" name=""/>
        <dsp:cNvSpPr/>
      </dsp:nvSpPr>
      <dsp:spPr>
        <a:xfrm>
          <a:off x="668039" y="1968103"/>
          <a:ext cx="437356" cy="437356"/>
        </a:xfrm>
        <a:prstGeom prst="ellipse">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2AA886-3FD5-4735-858B-D81664800904}">
      <dsp:nvSpPr>
        <dsp:cNvPr id="0" name=""/>
        <dsp:cNvSpPr/>
      </dsp:nvSpPr>
      <dsp:spPr>
        <a:xfrm>
          <a:off x="1859160" y="2624137"/>
          <a:ext cx="1768078" cy="1749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lv-LV" sz="1800" kern="1200" dirty="0" smtClean="0"/>
            <a:t>Atlases uzsākšana</a:t>
          </a:r>
          <a:endParaRPr lang="lv-LV" sz="1800" kern="1200" dirty="0"/>
        </a:p>
      </dsp:txBody>
      <dsp:txXfrm>
        <a:off x="1859160" y="2624137"/>
        <a:ext cx="1768078" cy="1749425"/>
      </dsp:txXfrm>
    </dsp:sp>
    <dsp:sp modelId="{88DCBBF7-29B8-468B-92E6-C55320FF57CF}">
      <dsp:nvSpPr>
        <dsp:cNvPr id="0" name=""/>
        <dsp:cNvSpPr/>
      </dsp:nvSpPr>
      <dsp:spPr>
        <a:xfrm>
          <a:off x="2524521" y="1968103"/>
          <a:ext cx="437356" cy="437356"/>
        </a:xfrm>
        <a:prstGeom prst="ellipse">
          <a:avLst/>
        </a:prstGeom>
        <a:solidFill>
          <a:schemeClr val="accent5">
            <a:shade val="50000"/>
            <a:hueOff val="168648"/>
            <a:satOff val="-3730"/>
            <a:lumOff val="279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7358DB-D82A-4595-8E6E-B2612D92CCA9}">
      <dsp:nvSpPr>
        <dsp:cNvPr id="0" name=""/>
        <dsp:cNvSpPr/>
      </dsp:nvSpPr>
      <dsp:spPr>
        <a:xfrm>
          <a:off x="3715642" y="0"/>
          <a:ext cx="1768078" cy="1749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lv-LV" sz="1800" kern="1200" dirty="0" smtClean="0"/>
            <a:t>Projektu īstenošana</a:t>
          </a:r>
          <a:endParaRPr lang="lv-LV" sz="1800" kern="1200" dirty="0"/>
        </a:p>
      </dsp:txBody>
      <dsp:txXfrm>
        <a:off x="3715642" y="0"/>
        <a:ext cx="1768078" cy="1749425"/>
      </dsp:txXfrm>
    </dsp:sp>
    <dsp:sp modelId="{A3CF3836-04A4-4C8C-8F6F-27D77859DE99}">
      <dsp:nvSpPr>
        <dsp:cNvPr id="0" name=""/>
        <dsp:cNvSpPr/>
      </dsp:nvSpPr>
      <dsp:spPr>
        <a:xfrm>
          <a:off x="4381003" y="1968103"/>
          <a:ext cx="437356" cy="437356"/>
        </a:xfrm>
        <a:prstGeom prst="ellipse">
          <a:avLst/>
        </a:prstGeom>
        <a:solidFill>
          <a:schemeClr val="accent5">
            <a:shade val="50000"/>
            <a:hueOff val="168648"/>
            <a:satOff val="-3730"/>
            <a:lumOff val="279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0.03919</cdr:x>
      <cdr:y>0.32648</cdr:y>
    </cdr:from>
    <cdr:to>
      <cdr:x>0.4958</cdr:x>
      <cdr:y>0.40391</cdr:y>
    </cdr:to>
    <cdr:sp macro="" textlink="">
      <cdr:nvSpPr>
        <cdr:cNvPr id="2" name="TextBox 1"/>
        <cdr:cNvSpPr txBox="1"/>
      </cdr:nvSpPr>
      <cdr:spPr>
        <a:xfrm xmlns:a="http://schemas.openxmlformats.org/drawingml/2006/main">
          <a:off x="335802" y="1467883"/>
          <a:ext cx="3912670" cy="3481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900" b="1" dirty="0"/>
            <a:t>ES-28 vidējais - 1,3%</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058" cy="496100"/>
          </a:xfrm>
          <a:prstGeom prst="rect">
            <a:avLst/>
          </a:prstGeom>
        </p:spPr>
        <p:txBody>
          <a:bodyPr vert="horz" lIns="91440" tIns="45720" rIns="91440" bIns="45720" rtlCol="0"/>
          <a:lstStyle>
            <a:lvl1pPr algn="l" eaLnBrk="1" hangingPunct="1">
              <a:defRPr sz="1200">
                <a:cs typeface="Arial" charset="0"/>
              </a:defRPr>
            </a:lvl1pPr>
          </a:lstStyle>
          <a:p>
            <a:pPr>
              <a:defRPr/>
            </a:pPr>
            <a:endParaRPr lang="lv-LV" dirty="0">
              <a:latin typeface="Century Gothic" panose="020B0502020202020204" pitchFamily="34" charset="0"/>
            </a:endParaRPr>
          </a:p>
        </p:txBody>
      </p:sp>
      <p:sp>
        <p:nvSpPr>
          <p:cNvPr id="3" name="Date Placeholder 2"/>
          <p:cNvSpPr>
            <a:spLocks noGrp="1"/>
          </p:cNvSpPr>
          <p:nvPr>
            <p:ph type="dt" sz="quarter" idx="1"/>
          </p:nvPr>
        </p:nvSpPr>
        <p:spPr>
          <a:xfrm>
            <a:off x="3849443" y="1"/>
            <a:ext cx="2947144" cy="496100"/>
          </a:xfrm>
          <a:prstGeom prst="rect">
            <a:avLst/>
          </a:prstGeom>
        </p:spPr>
        <p:txBody>
          <a:bodyPr vert="horz" lIns="91440" tIns="45720" rIns="91440" bIns="45720" rtlCol="0"/>
          <a:lstStyle>
            <a:lvl1pPr algn="r" eaLnBrk="1" hangingPunct="1">
              <a:defRPr sz="1200">
                <a:cs typeface="Arial" charset="0"/>
              </a:defRPr>
            </a:lvl1pPr>
          </a:lstStyle>
          <a:p>
            <a:pPr>
              <a:defRPr/>
            </a:pPr>
            <a:fld id="{3F3789F4-F83F-4D6B-8939-846108F586F4}" type="datetimeFigureOut">
              <a:rPr lang="lv-LV">
                <a:latin typeface="Century Gothic" panose="020B0502020202020204" pitchFamily="34" charset="0"/>
              </a:rPr>
              <a:pPr>
                <a:defRPr/>
              </a:pPr>
              <a:t>05.05.2015</a:t>
            </a:fld>
            <a:endParaRPr lang="lv-LV" dirty="0">
              <a:latin typeface="Century Gothic" panose="020B0502020202020204" pitchFamily="34" charset="0"/>
            </a:endParaRPr>
          </a:p>
        </p:txBody>
      </p:sp>
      <p:sp>
        <p:nvSpPr>
          <p:cNvPr id="4" name="Footer Placeholder 3"/>
          <p:cNvSpPr>
            <a:spLocks noGrp="1"/>
          </p:cNvSpPr>
          <p:nvPr>
            <p:ph type="ftr" sz="quarter" idx="2"/>
          </p:nvPr>
        </p:nvSpPr>
        <p:spPr>
          <a:xfrm>
            <a:off x="0" y="9428221"/>
            <a:ext cx="2946058" cy="496100"/>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lv-LV" dirty="0">
              <a:latin typeface="Century Gothic" panose="020B0502020202020204" pitchFamily="34" charset="0"/>
            </a:endParaRPr>
          </a:p>
        </p:txBody>
      </p:sp>
      <p:sp>
        <p:nvSpPr>
          <p:cNvPr id="5" name="Slide Number Placeholder 4"/>
          <p:cNvSpPr>
            <a:spLocks noGrp="1"/>
          </p:cNvSpPr>
          <p:nvPr>
            <p:ph type="sldNum" sz="quarter" idx="3"/>
          </p:nvPr>
        </p:nvSpPr>
        <p:spPr>
          <a:xfrm>
            <a:off x="3849443" y="9428221"/>
            <a:ext cx="2947144" cy="4961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A5C6D55-89A2-40E8-BAAE-60776D1D2447}" type="slidenum">
              <a:rPr lang="lv-LV" altLang="lv-LV">
                <a:latin typeface="Century Gothic" panose="020B0502020202020204" pitchFamily="34" charset="0"/>
              </a:rPr>
              <a:pPr/>
              <a:t>‹#›</a:t>
            </a:fld>
            <a:endParaRPr lang="lv-LV" altLang="lv-LV" dirty="0">
              <a:latin typeface="Century Gothic" panose="020B0502020202020204" pitchFamily="34" charset="0"/>
            </a:endParaRPr>
          </a:p>
        </p:txBody>
      </p:sp>
    </p:spTree>
    <p:extLst>
      <p:ext uri="{BB962C8B-B14F-4D97-AF65-F5344CB8AC3E}">
        <p14:creationId xmlns:p14="http://schemas.microsoft.com/office/powerpoint/2010/main" val="2774558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058" cy="496100"/>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3" name="Date Placeholder 2"/>
          <p:cNvSpPr>
            <a:spLocks noGrp="1"/>
          </p:cNvSpPr>
          <p:nvPr>
            <p:ph type="dt" idx="1"/>
          </p:nvPr>
        </p:nvSpPr>
        <p:spPr>
          <a:xfrm>
            <a:off x="3849443" y="1"/>
            <a:ext cx="2947144" cy="496100"/>
          </a:xfrm>
          <a:prstGeom prst="rect">
            <a:avLst/>
          </a:prstGeom>
        </p:spPr>
        <p:txBody>
          <a:bodyPr vert="horz" lIns="91440" tIns="45720" rIns="91440" bIns="45720" rtlCol="0"/>
          <a:lstStyle>
            <a:lvl1pPr algn="r" defTabSz="939575" eaLnBrk="1" fontAlgn="auto" hangingPunct="1">
              <a:spcBef>
                <a:spcPts val="0"/>
              </a:spcBef>
              <a:spcAft>
                <a:spcPts val="0"/>
              </a:spcAft>
              <a:defRPr sz="1200">
                <a:latin typeface="+mn-lt"/>
                <a:cs typeface="+mn-cs"/>
              </a:defRPr>
            </a:lvl1pPr>
          </a:lstStyle>
          <a:p>
            <a:pPr>
              <a:defRPr/>
            </a:pPr>
            <a:fld id="{61363234-D08B-4E19-A469-119A18415B75}" type="datetimeFigureOut">
              <a:rPr lang="lv-LV"/>
              <a:pPr>
                <a:defRPr/>
              </a:pPr>
              <a:t>05.05.2015</a:t>
            </a:fld>
            <a:endParaRPr lang="lv-LV"/>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p:cNvSpPr>
            <a:spLocks noGrp="1"/>
          </p:cNvSpPr>
          <p:nvPr>
            <p:ph type="body" sz="quarter" idx="3"/>
          </p:nvPr>
        </p:nvSpPr>
        <p:spPr>
          <a:xfrm>
            <a:off x="679442" y="4715270"/>
            <a:ext cx="5438792" cy="446722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v-LV" noProof="0"/>
          </a:p>
        </p:txBody>
      </p:sp>
      <p:sp>
        <p:nvSpPr>
          <p:cNvPr id="6" name="Footer Placeholder 5"/>
          <p:cNvSpPr>
            <a:spLocks noGrp="1"/>
          </p:cNvSpPr>
          <p:nvPr>
            <p:ph type="ftr" sz="quarter" idx="4"/>
          </p:nvPr>
        </p:nvSpPr>
        <p:spPr>
          <a:xfrm>
            <a:off x="0" y="9428221"/>
            <a:ext cx="2946058" cy="496100"/>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p:cNvSpPr>
            <a:spLocks noGrp="1"/>
          </p:cNvSpPr>
          <p:nvPr>
            <p:ph type="sldNum" sz="quarter" idx="5"/>
          </p:nvPr>
        </p:nvSpPr>
        <p:spPr>
          <a:xfrm>
            <a:off x="3849443" y="9428221"/>
            <a:ext cx="2947144" cy="4961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E8A995DF-9B1C-4AE8-850B-0183AC496184}" type="slidenum">
              <a:rPr lang="lv-LV" altLang="lv-LV"/>
              <a:pPr/>
              <a:t>‹#›</a:t>
            </a:fld>
            <a:endParaRPr lang="lv-LV" altLang="lv-LV"/>
          </a:p>
        </p:txBody>
      </p:sp>
    </p:spTree>
    <p:extLst>
      <p:ext uri="{BB962C8B-B14F-4D97-AF65-F5344CB8AC3E}">
        <p14:creationId xmlns:p14="http://schemas.microsoft.com/office/powerpoint/2010/main" val="2486382992"/>
      </p:ext>
    </p:extLst>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endParaRPr lang="lv-LV" altLang="lv-LV"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134F042-4957-4C6A-90DF-09D91738D893}" type="slidenum">
              <a:rPr lang="lv-LV" altLang="lv-LV"/>
              <a:pPr/>
              <a:t>6</a:t>
            </a:fld>
            <a:endParaRPr lang="lv-LV" altLang="lv-LV"/>
          </a:p>
        </p:txBody>
      </p:sp>
    </p:spTree>
    <p:extLst>
      <p:ext uri="{BB962C8B-B14F-4D97-AF65-F5344CB8AC3E}">
        <p14:creationId xmlns:p14="http://schemas.microsoft.com/office/powerpoint/2010/main" val="3463147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smtClean="0"/>
          </a:p>
        </p:txBody>
      </p:sp>
      <p:sp>
        <p:nvSpPr>
          <p:cNvPr id="4" name="Slide Number Placeholder 3"/>
          <p:cNvSpPr>
            <a:spLocks noGrp="1"/>
          </p:cNvSpPr>
          <p:nvPr>
            <p:ph type="sldNum" sz="quarter" idx="5"/>
          </p:nvPr>
        </p:nvSpPr>
        <p:spPr/>
        <p:txBody>
          <a:bodyPr/>
          <a:lstStyle/>
          <a:p>
            <a:pPr>
              <a:defRPr/>
            </a:pPr>
            <a:fld id="{91F01017-7889-47E5-B668-15C56B4FDAE2}" type="slidenum">
              <a:rPr lang="lv-LV" smtClean="0"/>
              <a:pPr>
                <a:defRPr/>
              </a:pPr>
              <a:t>14</a:t>
            </a:fld>
            <a:endParaRPr lang="lv-LV"/>
          </a:p>
        </p:txBody>
      </p:sp>
    </p:spTree>
    <p:extLst>
      <p:ext uri="{BB962C8B-B14F-4D97-AF65-F5344CB8AC3E}">
        <p14:creationId xmlns:p14="http://schemas.microsoft.com/office/powerpoint/2010/main" val="23650064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242368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Century Gothic" panose="020B0502020202020204" pitchFamily="34" charset="0"/>
                <a:ea typeface="Verdana" panose="020B0604030504040204" pitchFamily="34"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Century Gothic" panose="020B0502020202020204" pitchFamily="34" charset="0"/>
                <a:ea typeface="Verdana" panose="020B0604030504040204" pitchFamily="34"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dirty="0"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Century Gothic" panose="020B0502020202020204" pitchFamily="34" charset="0"/>
                <a:ea typeface="Verdana" panose="020B0604030504040204" pitchFamily="34" charset="0"/>
                <a:cs typeface="Times New Roman" panose="02020603050405020304" pitchFamily="18" charset="0"/>
              </a:defRPr>
            </a:lvl1pPr>
          </a:lstStyle>
          <a:p>
            <a:pPr lvl="0"/>
            <a:r>
              <a:rPr lang="en-US" dirty="0"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Century Gothic" panose="020B0502020202020204" pitchFamily="34" charset="0"/>
                <a:ea typeface="Verdana" panose="020B0604030504040204" pitchFamily="34" charset="0"/>
                <a:cs typeface="Times New Roman" panose="02020603050405020304" pitchFamily="18" charset="0"/>
              </a:defRPr>
            </a:lvl1pPr>
          </a:lstStyle>
          <a:p>
            <a:pPr lvl="0"/>
            <a:r>
              <a:rPr lang="en-US" dirty="0"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ea typeface="Verdana" pitchFamily="34" charset="0"/>
                <a:cs typeface="Times New Roman" pitchFamily="18" charset="0"/>
              </a:defRPr>
            </a:lvl1pPr>
          </a:lstStyle>
          <a:p>
            <a:fld id="{F57D89B8-03EA-4752-9CFF-F96773256EEF}" type="slidenum">
              <a:rPr lang="en-US" altLang="lv-LV" smtClean="0"/>
              <a:pPr/>
              <a:t>‹#›</a:t>
            </a:fld>
            <a:endParaRPr lang="en-US" altLang="lv-LV" dirty="0"/>
          </a:p>
        </p:txBody>
      </p:sp>
    </p:spTree>
    <p:extLst>
      <p:ext uri="{BB962C8B-B14F-4D97-AF65-F5344CB8AC3E}">
        <p14:creationId xmlns:p14="http://schemas.microsoft.com/office/powerpoint/2010/main" val="2676685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a:prstGeom prst="rect">
            <a:avLst/>
          </a:prstGeom>
        </p:spPr>
        <p:txBody>
          <a:bodyPr/>
          <a:lstStyle/>
          <a:p>
            <a:r>
              <a:rPr lang="en-US" smtClean="0"/>
              <a:t>Click to edit Master title style</a:t>
            </a:r>
            <a:endParaRPr lang="lv-LV"/>
          </a:p>
        </p:txBody>
      </p:sp>
      <p:sp>
        <p:nvSpPr>
          <p:cNvPr id="3" name="Chart Placeholder 2"/>
          <p:cNvSpPr>
            <a:spLocks noGrp="1"/>
          </p:cNvSpPr>
          <p:nvPr>
            <p:ph type="chart" idx="1"/>
          </p:nvPr>
        </p:nvSpPr>
        <p:spPr>
          <a:xfrm>
            <a:off x="566738" y="1752600"/>
            <a:ext cx="8001000" cy="4267200"/>
          </a:xfrm>
        </p:spPr>
        <p:txBody>
          <a:bodyPr/>
          <a:lstStyle/>
          <a:p>
            <a:pPr lvl="0"/>
            <a:r>
              <a:rPr lang="en-US" noProof="0" smtClean="0"/>
              <a:t>Click icon to add chart</a:t>
            </a:r>
            <a:endParaRPr lang="lv-LV" noProof="0"/>
          </a:p>
        </p:txBody>
      </p:sp>
      <p:sp>
        <p:nvSpPr>
          <p:cNvPr id="4" name="Slide Number Placeholder 3"/>
          <p:cNvSpPr>
            <a:spLocks noGrp="1"/>
          </p:cNvSpPr>
          <p:nvPr>
            <p:ph type="sldNum" sz="quarter" idx="10"/>
          </p:nvPr>
        </p:nvSpPr>
        <p:spPr>
          <a:xfrm>
            <a:off x="6553200" y="6245225"/>
            <a:ext cx="2133600" cy="476250"/>
          </a:xfrm>
        </p:spPr>
        <p:txBody>
          <a:bodyPr/>
          <a:lstStyle>
            <a:lvl1pPr>
              <a:defRPr/>
            </a:lvl1pPr>
          </a:lstStyle>
          <a:p>
            <a:fld id="{B1855A4E-D3C7-4C0C-8614-EE31BFC2D437}" type="slidenum">
              <a:rPr lang="lv-LV" altLang="lv-LV"/>
              <a:pPr/>
              <a:t>‹#›</a:t>
            </a:fld>
            <a:endParaRPr lang="lv-LV" altLang="lv-LV"/>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lv-LV"/>
          </a:p>
        </p:txBody>
      </p:sp>
    </p:spTree>
    <p:extLst>
      <p:ext uri="{BB962C8B-B14F-4D97-AF65-F5344CB8AC3E}">
        <p14:creationId xmlns:p14="http://schemas.microsoft.com/office/powerpoint/2010/main" val="3135949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2411760" y="4086200"/>
            <a:ext cx="5760640" cy="854968"/>
          </a:xfrm>
        </p:spPr>
        <p:txBody>
          <a:bodyPr/>
          <a:lstStyle>
            <a:lvl1pPr>
              <a:defRPr>
                <a:effectLst>
                  <a:innerShdw blurRad="63500" dist="50800" dir="13500000">
                    <a:prstClr val="black">
                      <a:alpha val="50000"/>
                    </a:prstClr>
                  </a:innerShdw>
                </a:effectLst>
              </a:defRPr>
            </a:lvl1pPr>
          </a:lstStyle>
          <a:p>
            <a:r>
              <a:rPr lang="en-US" dirty="0" smtClean="0"/>
              <a:t>PREZENTĀCIJAS NOSAUKUMS,</a:t>
            </a:r>
            <a:br>
              <a:rPr lang="en-US" dirty="0" smtClean="0"/>
            </a:br>
            <a:r>
              <a:rPr lang="en-US" dirty="0" smtClean="0"/>
              <a:t>JA NEPIECIEŠAMS OTRA RINDA</a:t>
            </a:r>
          </a:p>
        </p:txBody>
      </p:sp>
      <p:sp>
        <p:nvSpPr>
          <p:cNvPr id="15" name="Content Placeholder 14"/>
          <p:cNvSpPr>
            <a:spLocks noGrp="1"/>
          </p:cNvSpPr>
          <p:nvPr>
            <p:ph sz="quarter" idx="10" hasCustomPrompt="1"/>
          </p:nvPr>
        </p:nvSpPr>
        <p:spPr>
          <a:xfrm>
            <a:off x="2411759" y="5013176"/>
            <a:ext cx="5760641" cy="360363"/>
          </a:xfrm>
        </p:spPr>
        <p:txBody>
          <a:bodyPr>
            <a:noAutofit/>
          </a:bodyPr>
          <a:lstStyle>
            <a:lvl1pPr marL="0" indent="0" algn="ctr">
              <a:buNone/>
              <a:defRPr sz="1600">
                <a:effectLst>
                  <a:innerShdw blurRad="63500" dist="50800" dir="13500000">
                    <a:prstClr val="black">
                      <a:alpha val="50000"/>
                    </a:prstClr>
                  </a:innerShdw>
                </a:effectLst>
              </a:defRPr>
            </a:lvl1pPr>
          </a:lstStyle>
          <a:p>
            <a:pPr lvl="0"/>
            <a:r>
              <a:rPr lang="en-US" dirty="0" smtClean="0"/>
              <a:t>(IZSTRĀDĀTĀJS, GADS, CITA INFORMĀCIJA).</a:t>
            </a:r>
          </a:p>
        </p:txBody>
      </p:sp>
      <p:pic>
        <p:nvPicPr>
          <p:cNvPr id="5" name="Picture 2" descr="C:\Users\Nauris\Desktop\divkrāsu versija-1.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552" y="404664"/>
            <a:ext cx="4040777"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29126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C77EA77-F9EB-4D3B-9C53-DA17819BC1D1}" type="datetime1">
              <a:rPr lang="lv-LV" smtClean="0">
                <a:solidFill>
                  <a:prstClr val="black">
                    <a:tint val="75000"/>
                  </a:prstClr>
                </a:solidFill>
              </a:rPr>
              <a:pPr/>
              <a:t>05.05.2015</a:t>
            </a:fld>
            <a:endParaRPr lang="lv-LV"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lv-LV">
              <a:solidFill>
                <a:prstClr val="black">
                  <a:tint val="75000"/>
                </a:prstClr>
              </a:solidFill>
            </a:endParaRPr>
          </a:p>
        </p:txBody>
      </p:sp>
      <p:sp>
        <p:nvSpPr>
          <p:cNvPr id="6" name="Slide Number Placeholder 5"/>
          <p:cNvSpPr>
            <a:spLocks noGrp="1"/>
          </p:cNvSpPr>
          <p:nvPr>
            <p:ph type="sldNum" sz="quarter" idx="12"/>
          </p:nvPr>
        </p:nvSpPr>
        <p:spPr/>
        <p:txBody>
          <a:bodyPr/>
          <a:lstStyle/>
          <a:p>
            <a:fld id="{952464FB-6FA6-4E80-ACB1-F4B9846AA373}" type="slidenum">
              <a:rPr lang="lv-LV" smtClean="0">
                <a:solidFill>
                  <a:prstClr val="black">
                    <a:tint val="75000"/>
                  </a:prstClr>
                </a:solidFill>
              </a:rPr>
              <a:pPr/>
              <a:t>‹#›</a:t>
            </a:fld>
            <a:endParaRPr lang="lv-LV">
              <a:solidFill>
                <a:prstClr val="black">
                  <a:tint val="75000"/>
                </a:prstClr>
              </a:solidFill>
            </a:endParaRPr>
          </a:p>
        </p:txBody>
      </p:sp>
      <p:sp>
        <p:nvSpPr>
          <p:cNvPr id="9" name="Content Placeholder 2"/>
          <p:cNvSpPr>
            <a:spLocks noGrp="1"/>
          </p:cNvSpPr>
          <p:nvPr>
            <p:ph idx="1"/>
          </p:nvPr>
        </p:nvSpPr>
        <p:spPr>
          <a:xfrm>
            <a:off x="457200" y="1268760"/>
            <a:ext cx="8229600" cy="4857403"/>
          </a:xfrm>
        </p:spPr>
        <p:txBody>
          <a:bodyPr/>
          <a:lstStyle>
            <a:lvl1pPr>
              <a:defRPr sz="1800"/>
            </a:lvl1pPr>
            <a:lvl2pPr>
              <a:defRPr sz="18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v-LV" dirty="0"/>
          </a:p>
        </p:txBody>
      </p:sp>
      <p:sp>
        <p:nvSpPr>
          <p:cNvPr id="10" name="Title 9"/>
          <p:cNvSpPr>
            <a:spLocks noGrp="1"/>
          </p:cNvSpPr>
          <p:nvPr>
            <p:ph type="title"/>
          </p:nvPr>
        </p:nvSpPr>
        <p:spPr>
          <a:xfrm>
            <a:off x="467544" y="620736"/>
            <a:ext cx="5688632" cy="432000"/>
          </a:xfrm>
        </p:spPr>
        <p:txBody>
          <a:bodyPr>
            <a:normAutofit/>
          </a:bodyPr>
          <a:lstStyle>
            <a:lvl1pPr algn="l">
              <a:defRPr sz="2200" b="1">
                <a:effectLst>
                  <a:innerShdw blurRad="63500" dist="50800" dir="13500000">
                    <a:prstClr val="black">
                      <a:alpha val="50000"/>
                    </a:prstClr>
                  </a:innerShdw>
                </a:effectLst>
              </a:defRPr>
            </a:lvl1pPr>
          </a:lstStyle>
          <a:p>
            <a:r>
              <a:rPr lang="en-US" dirty="0" smtClean="0"/>
              <a:t>Click to edit Master title style</a:t>
            </a:r>
            <a:endParaRPr lang="lv-LV" dirty="0"/>
          </a:p>
        </p:txBody>
      </p:sp>
      <p:pic>
        <p:nvPicPr>
          <p:cNvPr id="8" name="Picture 2" descr="C:\Users\Nauris\Desktop\divkrāsu versija-1.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79170" y="72480"/>
            <a:ext cx="2424467" cy="8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0831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B850F3BE-B8D8-40A4-B1BC-D2C948BB0006}" type="slidenum">
              <a:rPr lang="en-US" altLang="lv-LV"/>
              <a:pPr/>
              <a:t>‹#›</a:t>
            </a:fld>
            <a:endParaRPr lang="en-US" altLang="lv-LV"/>
          </a:p>
        </p:txBody>
      </p:sp>
    </p:spTree>
    <p:extLst>
      <p:ext uri="{BB962C8B-B14F-4D97-AF65-F5344CB8AC3E}">
        <p14:creationId xmlns:p14="http://schemas.microsoft.com/office/powerpoint/2010/main" val="932154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smtClean="0"/>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D2399336-940C-4E07-A788-C054F340C5E5}" type="slidenum">
              <a:rPr lang="en-US" altLang="lv-LV"/>
              <a:pPr/>
              <a:t>‹#›</a:t>
            </a:fld>
            <a:endParaRPr lang="en-US" altLang="lv-LV"/>
          </a:p>
        </p:txBody>
      </p:sp>
    </p:spTree>
    <p:extLst>
      <p:ext uri="{BB962C8B-B14F-4D97-AF65-F5344CB8AC3E}">
        <p14:creationId xmlns:p14="http://schemas.microsoft.com/office/powerpoint/2010/main" val="2662729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A2AECBB6-FBCF-4A44-9B73-D22FA1E0A015}" type="slidenum">
              <a:rPr lang="en-US" altLang="lv-LV"/>
              <a:pPr/>
              <a:t>‹#›</a:t>
            </a:fld>
            <a:endParaRPr lang="en-US" altLang="lv-LV"/>
          </a:p>
        </p:txBody>
      </p:sp>
    </p:spTree>
    <p:extLst>
      <p:ext uri="{BB962C8B-B14F-4D97-AF65-F5344CB8AC3E}">
        <p14:creationId xmlns:p14="http://schemas.microsoft.com/office/powerpoint/2010/main" val="3530076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a:latin typeface="Verdana" pitchFamily="34" charset="0"/>
              </a:defRPr>
            </a:lvl1pPr>
          </a:lstStyle>
          <a:p>
            <a:fld id="{834FABA2-35F6-48F1-A7AF-D3EAF9C94457}" type="slidenum">
              <a:rPr lang="en-US" altLang="lv-LV"/>
              <a:pPr/>
              <a:t>‹#›</a:t>
            </a:fld>
            <a:endParaRPr lang="en-US" altLang="lv-LV"/>
          </a:p>
        </p:txBody>
      </p:sp>
    </p:spTree>
    <p:extLst>
      <p:ext uri="{BB962C8B-B14F-4D97-AF65-F5344CB8AC3E}">
        <p14:creationId xmlns:p14="http://schemas.microsoft.com/office/powerpoint/2010/main" val="3832913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4F073EC1-AC74-4220-872D-F45273CED150}" type="slidenum">
              <a:rPr lang="en-US" altLang="lv-LV"/>
              <a:pPr/>
              <a:t>‹#›</a:t>
            </a:fld>
            <a:endParaRPr lang="en-US" altLang="lv-LV"/>
          </a:p>
        </p:txBody>
      </p:sp>
    </p:spTree>
    <p:extLst>
      <p:ext uri="{BB962C8B-B14F-4D97-AF65-F5344CB8AC3E}">
        <p14:creationId xmlns:p14="http://schemas.microsoft.com/office/powerpoint/2010/main" val="268441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298FE603-D82F-445D-850D-E8F46EFE30D3}" type="slidenum">
              <a:rPr lang="en-US" altLang="lv-LV"/>
              <a:pPr/>
              <a:t>‹#›</a:t>
            </a:fld>
            <a:endParaRPr lang="en-US" altLang="lv-LV"/>
          </a:p>
        </p:txBody>
      </p:sp>
    </p:spTree>
    <p:extLst>
      <p:ext uri="{BB962C8B-B14F-4D97-AF65-F5344CB8AC3E}">
        <p14:creationId xmlns:p14="http://schemas.microsoft.com/office/powerpoint/2010/main" val="2077115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smtClean="0"/>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BAD10C9A-CF10-4262-B797-5B2114107367}" type="slidenum">
              <a:rPr lang="en-US" altLang="lv-LV"/>
              <a:pPr/>
              <a:t>‹#›</a:t>
            </a:fld>
            <a:endParaRPr lang="en-US" altLang="lv-LV"/>
          </a:p>
        </p:txBody>
      </p:sp>
    </p:spTree>
    <p:extLst>
      <p:ext uri="{BB962C8B-B14F-4D97-AF65-F5344CB8AC3E}">
        <p14:creationId xmlns:p14="http://schemas.microsoft.com/office/powerpoint/2010/main" val="417000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1244712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dirty="0" smtClean="0"/>
              <a:t>Click to edit Master text styles</a:t>
            </a:r>
          </a:p>
          <a:p>
            <a:pPr lvl="1"/>
            <a:r>
              <a:rPr lang="en-US" altLang="lv-LV" dirty="0" smtClean="0"/>
              <a:t>Second level</a:t>
            </a:r>
          </a:p>
          <a:p>
            <a:pPr lvl="2"/>
            <a:r>
              <a:rPr lang="en-US" altLang="lv-LV" dirty="0" smtClean="0"/>
              <a:t>Third level</a:t>
            </a:r>
          </a:p>
          <a:p>
            <a:pPr lvl="3"/>
            <a:r>
              <a:rPr lang="en-US" altLang="lv-LV" dirty="0" smtClean="0"/>
              <a:t>Fourth level</a:t>
            </a:r>
          </a:p>
          <a:p>
            <a:pPr lvl="4"/>
            <a:r>
              <a:rPr lang="en-US" altLang="lv-LV"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Century Gothic" panose="020B0502020202020204" pitchFamily="34" charset="0"/>
                <a:cs typeface="+mn-cs"/>
              </a:defRPr>
            </a:lvl1pPr>
          </a:lstStyle>
          <a:p>
            <a:pPr>
              <a:defRPr/>
            </a:pPr>
            <a:fld id="{2E6944F7-2D72-4EFC-9B6A-D47EA4E7363D}" type="datetime1">
              <a:rPr lang="en-US" smtClean="0"/>
              <a:pPr>
                <a:defRPr/>
              </a:pPr>
              <a:t>5/5/2015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Century Gothic" panose="020B0502020202020204" pitchFamily="34" charset="0"/>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latin typeface="Century Gothic" panose="020B0502020202020204" pitchFamily="34" charset="0"/>
              </a:defRPr>
            </a:lvl1pPr>
          </a:lstStyle>
          <a:p>
            <a:fld id="{6E8EE3D5-FF7F-442D-A15B-0AC5145B21CD}" type="slidenum">
              <a:rPr lang="en-US" altLang="lv-LV" smtClean="0"/>
              <a:pPr/>
              <a:t>‹#›</a:t>
            </a:fld>
            <a:endParaRPr lang="en-US" altLang="lv-LV" dirty="0"/>
          </a:p>
        </p:txBody>
      </p:sp>
    </p:spTree>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2" r:id="rId10"/>
    <p:sldLayoutId id="2147484217" r:id="rId11"/>
  </p:sldLayoutIdLst>
  <p:timing>
    <p:tnLst>
      <p:par>
        <p:cTn id="1" dur="indefinite" restart="never" nodeType="tmRoot"/>
      </p:par>
    </p:tnLst>
  </p:timing>
  <p:hf hdr="0" ftr="0" dt="0"/>
  <p:txStyles>
    <p:titleStyle>
      <a:lvl1pPr algn="ctr" defTabSz="938213" rtl="0" eaLnBrk="0" fontAlgn="base" hangingPunct="0">
        <a:spcBef>
          <a:spcPct val="0"/>
        </a:spcBef>
        <a:spcAft>
          <a:spcPct val="0"/>
        </a:spcAft>
        <a:defRPr sz="4500" kern="1200">
          <a:solidFill>
            <a:schemeClr val="tx1"/>
          </a:solidFill>
          <a:latin typeface="Century Gothic" panose="020B0502020202020204" pitchFamily="34" charset="0"/>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charset="0"/>
        <a:buChar char="•"/>
        <a:defRPr sz="3300" kern="1200">
          <a:solidFill>
            <a:schemeClr val="tx1"/>
          </a:solidFill>
          <a:latin typeface="Century Gothic" panose="020B0502020202020204" pitchFamily="34" charset="0"/>
          <a:ea typeface="+mn-ea"/>
          <a:cs typeface="+mn-cs"/>
        </a:defRPr>
      </a:lvl1pPr>
      <a:lvl2pPr marL="762000" indent="-292100" algn="l" defTabSz="938213" rtl="0" eaLnBrk="0" fontAlgn="base" hangingPunct="0">
        <a:spcBef>
          <a:spcPct val="20000"/>
        </a:spcBef>
        <a:spcAft>
          <a:spcPct val="0"/>
        </a:spcAft>
        <a:buFont typeface="Arial" charset="0"/>
        <a:buChar char="–"/>
        <a:defRPr sz="2900" kern="1200">
          <a:solidFill>
            <a:schemeClr val="tx1"/>
          </a:solidFill>
          <a:latin typeface="Century Gothic" panose="020B0502020202020204" pitchFamily="34" charset="0"/>
          <a:ea typeface="+mn-ea"/>
          <a:cs typeface="+mn-cs"/>
        </a:defRPr>
      </a:lvl2pPr>
      <a:lvl3pPr marL="1173163" indent="-233363" algn="l" defTabSz="938213" rtl="0" eaLnBrk="0" fontAlgn="base" hangingPunct="0">
        <a:spcBef>
          <a:spcPct val="20000"/>
        </a:spcBef>
        <a:spcAft>
          <a:spcPct val="0"/>
        </a:spcAft>
        <a:buFont typeface="Arial" charset="0"/>
        <a:buChar char="•"/>
        <a:defRPr sz="2500" kern="1200">
          <a:solidFill>
            <a:schemeClr val="tx1"/>
          </a:solidFill>
          <a:latin typeface="Century Gothic" panose="020B0502020202020204" pitchFamily="34" charset="0"/>
          <a:ea typeface="+mn-ea"/>
          <a:cs typeface="+mn-cs"/>
        </a:defRPr>
      </a:lvl3pPr>
      <a:lvl4pPr marL="1643063" indent="-233363" algn="l" defTabSz="938213" rtl="0" eaLnBrk="0" fontAlgn="base" hangingPunct="0">
        <a:spcBef>
          <a:spcPct val="20000"/>
        </a:spcBef>
        <a:spcAft>
          <a:spcPct val="0"/>
        </a:spcAft>
        <a:buFont typeface="Arial" charset="0"/>
        <a:buChar char="–"/>
        <a:defRPr sz="1900" kern="1200">
          <a:solidFill>
            <a:schemeClr val="tx1"/>
          </a:solidFill>
          <a:latin typeface="Century Gothic" panose="020B0502020202020204" pitchFamily="34" charset="0"/>
          <a:ea typeface="+mn-ea"/>
          <a:cs typeface="+mn-cs"/>
        </a:defRPr>
      </a:lvl4pPr>
      <a:lvl5pPr marL="2112963" indent="-233363" algn="l" defTabSz="938213" rtl="0" eaLnBrk="0" fontAlgn="base" hangingPunct="0">
        <a:spcBef>
          <a:spcPct val="20000"/>
        </a:spcBef>
        <a:spcAft>
          <a:spcPct val="0"/>
        </a:spcAft>
        <a:buFont typeface="Arial" charset="0"/>
        <a:buChar char="»"/>
        <a:defRPr sz="1900" kern="1200">
          <a:solidFill>
            <a:schemeClr val="tx1"/>
          </a:solidFill>
          <a:latin typeface="Century Gothic" panose="020B0502020202020204" pitchFamily="34" charset="0"/>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lv-LV"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v-LV"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eaLnBrk="1" fontAlgn="auto" hangingPunct="1">
              <a:spcBef>
                <a:spcPts val="0"/>
              </a:spcBef>
              <a:spcAft>
                <a:spcPts val="0"/>
              </a:spcAft>
            </a:pPr>
            <a:fld id="{5BA52DFE-4AF1-43F9-BEFC-C56E8A5F6667}" type="datetime1">
              <a:rPr lang="lv-LV" smtClean="0">
                <a:solidFill>
                  <a:prstClr val="black">
                    <a:tint val="75000"/>
                  </a:prstClr>
                </a:solidFill>
                <a:latin typeface="Franklin Gothic Book"/>
                <a:cs typeface="+mn-cs"/>
              </a:rPr>
              <a:pPr defTabSz="914400" eaLnBrk="1" fontAlgn="auto" hangingPunct="1">
                <a:spcBef>
                  <a:spcPts val="0"/>
                </a:spcBef>
                <a:spcAft>
                  <a:spcPts val="0"/>
                </a:spcAft>
              </a:pPr>
              <a:t>05.05.2015</a:t>
            </a:fld>
            <a:endParaRPr lang="lv-LV">
              <a:solidFill>
                <a:prstClr val="black">
                  <a:tint val="75000"/>
                </a:prstClr>
              </a:solidFill>
              <a:latin typeface="Franklin Gothic Book"/>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eaLnBrk="1" fontAlgn="auto" hangingPunct="1">
              <a:spcBef>
                <a:spcPts val="0"/>
              </a:spcBef>
              <a:spcAft>
                <a:spcPts val="0"/>
              </a:spcAft>
            </a:pPr>
            <a:endParaRPr lang="lv-LV">
              <a:solidFill>
                <a:prstClr val="black">
                  <a:tint val="75000"/>
                </a:prstClr>
              </a:solidFill>
              <a:latin typeface="Franklin Gothic Book"/>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eaLnBrk="1" fontAlgn="auto" hangingPunct="1">
              <a:spcBef>
                <a:spcPts val="0"/>
              </a:spcBef>
              <a:spcAft>
                <a:spcPts val="0"/>
              </a:spcAft>
            </a:pPr>
            <a:fld id="{952464FB-6FA6-4E80-ACB1-F4B9846AA373}" type="slidenum">
              <a:rPr lang="lv-LV" smtClean="0">
                <a:solidFill>
                  <a:prstClr val="black">
                    <a:tint val="75000"/>
                  </a:prstClr>
                </a:solidFill>
                <a:latin typeface="Franklin Gothic Book"/>
                <a:cs typeface="+mn-cs"/>
              </a:rPr>
              <a:pPr defTabSz="914400" eaLnBrk="1" fontAlgn="auto" hangingPunct="1">
                <a:spcBef>
                  <a:spcPts val="0"/>
                </a:spcBef>
                <a:spcAft>
                  <a:spcPts val="0"/>
                </a:spcAft>
              </a:pPr>
              <a:t>‹#›</a:t>
            </a:fld>
            <a:endParaRPr lang="lv-LV">
              <a:solidFill>
                <a:prstClr val="black">
                  <a:tint val="75000"/>
                </a:prstClr>
              </a:solidFill>
              <a:latin typeface="Franklin Gothic Book"/>
              <a:cs typeface="+mn-cs"/>
            </a:endParaRPr>
          </a:p>
        </p:txBody>
      </p:sp>
    </p:spTree>
    <p:extLst>
      <p:ext uri="{BB962C8B-B14F-4D97-AF65-F5344CB8AC3E}">
        <p14:creationId xmlns:p14="http://schemas.microsoft.com/office/powerpoint/2010/main" val="3980009345"/>
      </p:ext>
    </p:extLst>
  </p:cSld>
  <p:clrMap bg1="lt1" tx1="dk1" bg2="lt2" tx2="dk2" accent1="accent1" accent2="accent2" accent3="accent3" accent4="accent4" accent5="accent5" accent6="accent6" hlink="hlink" folHlink="folHlink"/>
  <p:sldLayoutIdLst>
    <p:sldLayoutId id="2147484219" r:id="rId1"/>
    <p:sldLayoutId id="2147484220" r:id="rId2"/>
  </p:sldLayoutIdLst>
  <p:timing>
    <p:tnLst>
      <p:par>
        <p:cTn id="1" dur="indefinite" restart="never" nodeType="tmRoot"/>
      </p:par>
    </p:tnLst>
  </p:timing>
  <p:hf hdr="0" ftr="0"/>
  <p:txStyles>
    <p:titleStyle>
      <a:lvl1pPr algn="ctr" defTabSz="914400" rtl="0" eaLnBrk="1" latinLnBrk="0" hangingPunct="1">
        <a:spcBef>
          <a:spcPct val="0"/>
        </a:spcBef>
        <a:buNone/>
        <a:defRPr sz="2600" kern="1200">
          <a:solidFill>
            <a:srgbClr val="D39001"/>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em.gov.lv/" TargetMode="External"/><Relationship Id="rId2" Type="http://schemas.openxmlformats.org/officeDocument/2006/relationships/hyperlink" Target="mailto:pasts@em.gov.lv" TargetMode="External"/><Relationship Id="rId1" Type="http://schemas.openxmlformats.org/officeDocument/2006/relationships/slideLayout" Target="../slideLayouts/slideLayout9.xml"/><Relationship Id="rId5" Type="http://schemas.openxmlformats.org/officeDocument/2006/relationships/hyperlink" Target="http://www.facebook.com/atbalstsuznemejiem" TargetMode="External"/><Relationship Id="rId4" Type="http://schemas.openxmlformats.org/officeDocument/2006/relationships/hyperlink" Target="http://www.youtube.com/ekonomikasministrij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3102252"/>
            <a:ext cx="7772400" cy="960442"/>
          </a:xfrm>
        </p:spPr>
        <p:txBody>
          <a:bodyPr>
            <a:normAutofit fontScale="90000"/>
          </a:bodyPr>
          <a:lstStyle/>
          <a:p>
            <a:pPr>
              <a:defRPr/>
            </a:pPr>
            <a:r>
              <a:rPr lang="lv-LV" dirty="0" smtClean="0">
                <a:solidFill>
                  <a:srgbClr val="005374"/>
                </a:solidFill>
                <a:latin typeface="Century Gothic" pitchFamily="34" charset="0"/>
                <a:cs typeface="Calibri" pitchFamily="34" charset="0"/>
              </a:rPr>
              <a:t>EM pārziņā esošo ES fondu </a:t>
            </a:r>
            <a:r>
              <a:rPr lang="lv-LV" dirty="0" smtClean="0">
                <a:solidFill>
                  <a:srgbClr val="005374"/>
                </a:solidFill>
                <a:latin typeface="Century Gothic" pitchFamily="34" charset="0"/>
                <a:cs typeface="Calibri" pitchFamily="34" charset="0"/>
              </a:rPr>
              <a:t>atbalsta pasākumi jaunajā </a:t>
            </a:r>
            <a:r>
              <a:rPr lang="lv-LV" dirty="0" smtClean="0">
                <a:solidFill>
                  <a:srgbClr val="005374"/>
                </a:solidFill>
                <a:latin typeface="Century Gothic" pitchFamily="34" charset="0"/>
                <a:cs typeface="Calibri" pitchFamily="34" charset="0"/>
              </a:rPr>
              <a:t>plānošanas periodā</a:t>
            </a:r>
            <a:endParaRPr lang="lv-LV" altLang="lv-LV" dirty="0" smtClean="0"/>
          </a:p>
        </p:txBody>
      </p:sp>
      <p:sp>
        <p:nvSpPr>
          <p:cNvPr id="21507" name="Text Placeholder 3"/>
          <p:cNvSpPr>
            <a:spLocks noGrp="1"/>
          </p:cNvSpPr>
          <p:nvPr>
            <p:ph type="body" sz="quarter" idx="10"/>
          </p:nvPr>
        </p:nvSpPr>
        <p:spPr>
          <a:xfrm>
            <a:off x="685800" y="5508172"/>
            <a:ext cx="7772400" cy="914400"/>
          </a:xfrm>
        </p:spPr>
        <p:txBody>
          <a:bodyPr anchor="ctr"/>
          <a:lstStyle/>
          <a:p>
            <a:r>
              <a:rPr lang="lv-LV" altLang="lv-LV" dirty="0" smtClean="0"/>
              <a:t>06.05.2015. Cēsis</a:t>
            </a:r>
          </a:p>
        </p:txBody>
      </p:sp>
      <p:sp>
        <p:nvSpPr>
          <p:cNvPr id="2" name="Text Placeholder 1"/>
          <p:cNvSpPr>
            <a:spLocks noGrp="1"/>
          </p:cNvSpPr>
          <p:nvPr>
            <p:ph type="body" sz="quarter" idx="11"/>
          </p:nvPr>
        </p:nvSpPr>
        <p:spPr>
          <a:xfrm>
            <a:off x="531421" y="4275140"/>
            <a:ext cx="7772400" cy="639762"/>
          </a:xfrm>
        </p:spPr>
        <p:txBody>
          <a:bodyPr/>
          <a:lstStyle/>
          <a:p>
            <a:r>
              <a:rPr lang="lv-LV" dirty="0" smtClean="0"/>
              <a:t>ES fondu ieviešanas departamenta vecākā eksperte </a:t>
            </a:r>
          </a:p>
          <a:p>
            <a:r>
              <a:rPr lang="lv-LV" dirty="0" smtClean="0"/>
              <a:t>Zaiga Kronberga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244436" y="682550"/>
            <a:ext cx="6442364" cy="1036637"/>
          </a:xfrm>
        </p:spPr>
        <p:txBody>
          <a:bodyPr>
            <a:normAutofit/>
          </a:bodyPr>
          <a:lstStyle/>
          <a:p>
            <a:r>
              <a:rPr lang="lv-LV" altLang="lv-LV" dirty="0" smtClean="0">
                <a:solidFill>
                  <a:srgbClr val="005374"/>
                </a:solidFill>
              </a:rPr>
              <a:t>Kvalitātes atlases kritēriji jaunu </a:t>
            </a:r>
            <a:r>
              <a:rPr lang="lv-LV" altLang="lv-LV" dirty="0">
                <a:solidFill>
                  <a:srgbClr val="005374"/>
                </a:solidFill>
              </a:rPr>
              <a:t>produktu ieviešana </a:t>
            </a:r>
            <a:r>
              <a:rPr lang="lv-LV" altLang="lv-LV" dirty="0" smtClean="0">
                <a:solidFill>
                  <a:srgbClr val="005374"/>
                </a:solidFill>
              </a:rPr>
              <a:t>ražošanā</a:t>
            </a:r>
          </a:p>
        </p:txBody>
      </p:sp>
      <p:sp>
        <p:nvSpPr>
          <p:cNvPr id="33795" name="Content Placeholder 2"/>
          <p:cNvSpPr>
            <a:spLocks noGrp="1"/>
          </p:cNvSpPr>
          <p:nvPr>
            <p:ph idx="1"/>
          </p:nvPr>
        </p:nvSpPr>
        <p:spPr>
          <a:xfrm>
            <a:off x="1828800" y="1694798"/>
            <a:ext cx="6096000" cy="4253420"/>
          </a:xfrm>
        </p:spPr>
        <p:txBody>
          <a:bodyPr>
            <a:normAutofit fontScale="85000" lnSpcReduction="20000"/>
          </a:bodyPr>
          <a:lstStyle/>
          <a:p>
            <a:pPr marL="342900" indent="-342900" algn="just">
              <a:spcAft>
                <a:spcPts val="600"/>
              </a:spcAft>
              <a:buClr>
                <a:srgbClr val="228B9D"/>
              </a:buClr>
              <a:buFont typeface="Arial" charset="0"/>
              <a:buChar char="•"/>
            </a:pPr>
            <a:r>
              <a:rPr lang="lv-LV" altLang="lv-LV" sz="2500" dirty="0">
                <a:solidFill>
                  <a:srgbClr val="005374"/>
                </a:solidFill>
              </a:rPr>
              <a:t>Pievienotā vērtība uz vienu darbinieku gadā </a:t>
            </a:r>
            <a:endParaRPr lang="lv-LV" altLang="lv-LV" sz="2500" dirty="0" smtClean="0">
              <a:solidFill>
                <a:srgbClr val="005374"/>
              </a:solidFill>
            </a:endParaRPr>
          </a:p>
          <a:p>
            <a:pPr marL="342900" indent="-342900" algn="just">
              <a:spcAft>
                <a:spcPts val="600"/>
              </a:spcAft>
              <a:buClr>
                <a:srgbClr val="228B9D"/>
              </a:buClr>
              <a:buFont typeface="Arial" charset="0"/>
              <a:buChar char="•"/>
            </a:pPr>
            <a:r>
              <a:rPr lang="lv-LV" altLang="lv-LV" sz="2500" dirty="0" smtClean="0">
                <a:solidFill>
                  <a:srgbClr val="005374"/>
                </a:solidFill>
              </a:rPr>
              <a:t>Darba </a:t>
            </a:r>
            <a:r>
              <a:rPr lang="lv-LV" altLang="lv-LV" sz="2500" dirty="0">
                <a:solidFill>
                  <a:srgbClr val="005374"/>
                </a:solidFill>
              </a:rPr>
              <a:t>ņēmēju mēneša vidējie darba ienākumi attiecīgajā nozarē atbilstoši NACE 2.red. klasifikācijas divu zīmju līmenim pēc Valsts ieņēmumu dienesta apkopotajiem </a:t>
            </a:r>
            <a:r>
              <a:rPr lang="lv-LV" altLang="lv-LV" sz="2500" dirty="0" smtClean="0">
                <a:solidFill>
                  <a:srgbClr val="005374"/>
                </a:solidFill>
              </a:rPr>
              <a:t>datiem</a:t>
            </a:r>
          </a:p>
          <a:p>
            <a:pPr marL="342900" indent="-342900" algn="just">
              <a:spcAft>
                <a:spcPts val="600"/>
              </a:spcAft>
              <a:buClr>
                <a:srgbClr val="228B9D"/>
              </a:buClr>
              <a:buFont typeface="Arial" charset="0"/>
              <a:buChar char="•"/>
            </a:pPr>
            <a:r>
              <a:rPr lang="lv-LV" altLang="lv-LV" sz="2500" dirty="0" smtClean="0">
                <a:solidFill>
                  <a:srgbClr val="005374"/>
                </a:solidFill>
              </a:rPr>
              <a:t>Vai projekts </a:t>
            </a:r>
            <a:r>
              <a:rPr lang="lv-LV" altLang="lv-LV" sz="2500" dirty="0">
                <a:solidFill>
                  <a:srgbClr val="005374"/>
                </a:solidFill>
              </a:rPr>
              <a:t>tiek īstenots augsto vai vidēji augsto tehnoloģiju nozarē</a:t>
            </a:r>
          </a:p>
          <a:p>
            <a:pPr marL="342900" indent="-342900" algn="just">
              <a:spcAft>
                <a:spcPts val="600"/>
              </a:spcAft>
              <a:buClr>
                <a:srgbClr val="228B9D"/>
              </a:buClr>
              <a:buFont typeface="Arial" charset="0"/>
              <a:buChar char="•"/>
            </a:pPr>
            <a:r>
              <a:rPr lang="lv-LV" altLang="lv-LV" sz="2500" dirty="0">
                <a:solidFill>
                  <a:srgbClr val="005374"/>
                </a:solidFill>
              </a:rPr>
              <a:t>Projekta </a:t>
            </a:r>
            <a:r>
              <a:rPr lang="lv-LV" altLang="lv-LV" sz="2500" dirty="0" smtClean="0">
                <a:solidFill>
                  <a:srgbClr val="005374"/>
                </a:solidFill>
              </a:rPr>
              <a:t>gatavība</a:t>
            </a:r>
          </a:p>
          <a:p>
            <a:pPr marL="342900" indent="-342900" algn="just">
              <a:spcAft>
                <a:spcPts val="600"/>
              </a:spcAft>
              <a:buClr>
                <a:srgbClr val="228B9D"/>
              </a:buClr>
              <a:buFont typeface="Arial" charset="0"/>
              <a:buChar char="•"/>
            </a:pPr>
            <a:r>
              <a:rPr lang="lv-LV" altLang="lv-LV" sz="2500" dirty="0" smtClean="0">
                <a:solidFill>
                  <a:srgbClr val="005374"/>
                </a:solidFill>
              </a:rPr>
              <a:t>Projekta iesniedzēja apgrozījums</a:t>
            </a:r>
          </a:p>
          <a:p>
            <a:pPr marL="342900" indent="-342900" algn="just">
              <a:spcAft>
                <a:spcPts val="600"/>
              </a:spcAft>
              <a:buClr>
                <a:srgbClr val="228B9D"/>
              </a:buClr>
              <a:buFont typeface="Arial" charset="0"/>
              <a:buChar char="•"/>
            </a:pPr>
            <a:r>
              <a:rPr lang="lv-LV" altLang="lv-LV" sz="2500" dirty="0" smtClean="0">
                <a:solidFill>
                  <a:srgbClr val="005374"/>
                </a:solidFill>
              </a:rPr>
              <a:t>Intensitāte, atrašanās vieta, ietekme uz vidi</a:t>
            </a:r>
          </a:p>
        </p:txBody>
      </p:sp>
      <p:sp>
        <p:nvSpPr>
          <p:cNvPr id="33796" name="Text Placeholder 1"/>
          <p:cNvSpPr>
            <a:spLocks noGrp="1"/>
          </p:cNvSpPr>
          <p:nvPr>
            <p:ph type="body" sz="quarter" idx="10"/>
          </p:nvPr>
        </p:nvSpPr>
        <p:spPr/>
        <p:txBody>
          <a:bodyPr/>
          <a:lstStyle/>
          <a:p>
            <a:r>
              <a:rPr lang="lv-LV" dirty="0" smtClean="0"/>
              <a:t>06.05.2015</a:t>
            </a:r>
            <a:r>
              <a:rPr lang="lv-LV" dirty="0"/>
              <a:t>.</a:t>
            </a:r>
          </a:p>
          <a:p>
            <a:endParaRPr lang="lv-LV" altLang="lv-LV" dirty="0" smtClean="0"/>
          </a:p>
        </p:txBody>
      </p:sp>
      <p:sp>
        <p:nvSpPr>
          <p:cNvPr id="33797" name="Text Placeholder 2"/>
          <p:cNvSpPr>
            <a:spLocks noGrp="1"/>
          </p:cNvSpPr>
          <p:nvPr>
            <p:ph type="body" sz="quarter" idx="12"/>
          </p:nvPr>
        </p:nvSpPr>
        <p:spPr>
          <a:xfrm>
            <a:off x="4085968" y="6324600"/>
            <a:ext cx="4448432" cy="304800"/>
          </a:xfrm>
        </p:spPr>
        <p:txBody>
          <a:bodyPr>
            <a:normAutofit fontScale="92500"/>
          </a:bodyPr>
          <a:lstStyle/>
          <a:p>
            <a:r>
              <a:rPr lang="lv-LV" dirty="0">
                <a:solidFill>
                  <a:srgbClr val="005374"/>
                </a:solidFill>
                <a:latin typeface="Century Gothic" pitchFamily="34" charset="0"/>
                <a:cs typeface="Calibri" pitchFamily="34" charset="0"/>
              </a:rPr>
              <a:t>EM pārziņā esošo ES fondu atbalsta pasākumi jaunajā plānošanas periodā</a:t>
            </a:r>
            <a:endParaRPr lang="lv-LV" altLang="lv-LV" dirty="0"/>
          </a:p>
        </p:txBody>
      </p:sp>
    </p:spTree>
    <p:extLst>
      <p:ext uri="{BB962C8B-B14F-4D97-AF65-F5344CB8AC3E}">
        <p14:creationId xmlns:p14="http://schemas.microsoft.com/office/powerpoint/2010/main" val="1309976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244436" y="682550"/>
            <a:ext cx="6442364" cy="1036637"/>
          </a:xfrm>
        </p:spPr>
        <p:txBody>
          <a:bodyPr/>
          <a:lstStyle/>
          <a:p>
            <a:r>
              <a:rPr lang="lv-LV" altLang="lv-LV" dirty="0">
                <a:solidFill>
                  <a:srgbClr val="005374"/>
                </a:solidFill>
              </a:rPr>
              <a:t>Ārējo tirgu apgūšana (dalība izstādēs)</a:t>
            </a:r>
          </a:p>
        </p:txBody>
      </p:sp>
      <p:sp>
        <p:nvSpPr>
          <p:cNvPr id="33795" name="Content Placeholder 2"/>
          <p:cNvSpPr>
            <a:spLocks noGrp="1"/>
          </p:cNvSpPr>
          <p:nvPr>
            <p:ph idx="1"/>
          </p:nvPr>
        </p:nvSpPr>
        <p:spPr>
          <a:xfrm>
            <a:off x="1828800" y="1694798"/>
            <a:ext cx="6096000" cy="4253420"/>
          </a:xfrm>
        </p:spPr>
        <p:txBody>
          <a:bodyPr>
            <a:noAutofit/>
          </a:bodyPr>
          <a:lstStyle/>
          <a:p>
            <a:pPr marL="342900" indent="-342900" algn="just">
              <a:spcAft>
                <a:spcPts val="600"/>
              </a:spcAft>
              <a:buClr>
                <a:srgbClr val="228B9D"/>
              </a:buClr>
              <a:buFont typeface="Arial" charset="0"/>
              <a:buChar char="•"/>
            </a:pPr>
            <a:r>
              <a:rPr lang="lv-LV" altLang="lv-LV" sz="1400" dirty="0">
                <a:solidFill>
                  <a:srgbClr val="005374"/>
                </a:solidFill>
              </a:rPr>
              <a:t>ES SF finansējums: </a:t>
            </a:r>
            <a:r>
              <a:rPr lang="lv-LV" altLang="lv-LV" sz="1400" b="1" dirty="0" smtClean="0">
                <a:solidFill>
                  <a:srgbClr val="005374"/>
                </a:solidFill>
              </a:rPr>
              <a:t>19 </a:t>
            </a:r>
            <a:r>
              <a:rPr lang="lv-LV" altLang="lv-LV" sz="1400" b="1" dirty="0">
                <a:solidFill>
                  <a:srgbClr val="005374"/>
                </a:solidFill>
              </a:rPr>
              <a:t>milj. EUR</a:t>
            </a:r>
          </a:p>
          <a:p>
            <a:pPr marL="342900" indent="-342900" algn="just">
              <a:spcAft>
                <a:spcPts val="600"/>
              </a:spcAft>
              <a:buClr>
                <a:srgbClr val="228B9D"/>
              </a:buClr>
              <a:buFont typeface="Arial" charset="0"/>
              <a:buChar char="•"/>
            </a:pPr>
            <a:r>
              <a:rPr lang="lv-LV" altLang="lv-LV" sz="1400" dirty="0">
                <a:solidFill>
                  <a:srgbClr val="005374"/>
                </a:solidFill>
              </a:rPr>
              <a:t>Projektu iesniegumu atlasi izsludina vienu reizi par visu pasākumam pieejamo </a:t>
            </a:r>
            <a:r>
              <a:rPr lang="lv-LV" altLang="lv-LV" sz="1400" dirty="0" smtClean="0">
                <a:solidFill>
                  <a:srgbClr val="005374"/>
                </a:solidFill>
              </a:rPr>
              <a:t>finansējumu. Var </a:t>
            </a:r>
            <a:r>
              <a:rPr lang="lv-LV" altLang="lv-LV" sz="1400" dirty="0">
                <a:solidFill>
                  <a:srgbClr val="005374"/>
                </a:solidFill>
              </a:rPr>
              <a:t>prognozēt, ka finansējums pietiks apmēram četriem </a:t>
            </a:r>
            <a:r>
              <a:rPr lang="lv-LV" altLang="lv-LV" sz="1400" dirty="0" smtClean="0">
                <a:solidFill>
                  <a:srgbClr val="005374"/>
                </a:solidFill>
              </a:rPr>
              <a:t>gadiem, kuru laikā </a:t>
            </a:r>
            <a:r>
              <a:rPr lang="lv-LV" altLang="lv-LV" sz="1400" b="1" dirty="0" smtClean="0">
                <a:solidFill>
                  <a:srgbClr val="005374"/>
                </a:solidFill>
              </a:rPr>
              <a:t>atbalstu saņems 4 000 MVK.</a:t>
            </a:r>
          </a:p>
          <a:p>
            <a:pPr marL="342900" indent="-342900" algn="just">
              <a:spcAft>
                <a:spcPts val="600"/>
              </a:spcAft>
              <a:buClr>
                <a:srgbClr val="228B9D"/>
              </a:buClr>
              <a:buFont typeface="Arial" charset="0"/>
              <a:buChar char="•"/>
            </a:pPr>
            <a:r>
              <a:rPr lang="lv-LV" altLang="lv-LV" sz="1400" dirty="0" smtClean="0">
                <a:solidFill>
                  <a:srgbClr val="005374"/>
                </a:solidFill>
              </a:rPr>
              <a:t>Finansējuma </a:t>
            </a:r>
            <a:r>
              <a:rPr lang="lv-LV" altLang="lv-LV" sz="1400" dirty="0">
                <a:solidFill>
                  <a:srgbClr val="005374"/>
                </a:solidFill>
              </a:rPr>
              <a:t>saņēmējs: Saimnieciskās darbības veicēji, kas atbilst MVK statusam</a:t>
            </a:r>
          </a:p>
          <a:p>
            <a:pPr marL="342900" indent="-342900" algn="just">
              <a:spcAft>
                <a:spcPts val="600"/>
              </a:spcAft>
              <a:buClr>
                <a:srgbClr val="228B9D"/>
              </a:buClr>
              <a:buFont typeface="Arial" charset="0"/>
              <a:buChar char="•"/>
            </a:pPr>
            <a:r>
              <a:rPr lang="lv-LV" altLang="lv-LV" sz="1400" dirty="0">
                <a:solidFill>
                  <a:srgbClr val="005374"/>
                </a:solidFill>
              </a:rPr>
              <a:t>Atbalstāmās </a:t>
            </a:r>
            <a:r>
              <a:rPr lang="lv-LV" altLang="lv-LV" sz="1400" dirty="0" smtClean="0">
                <a:solidFill>
                  <a:srgbClr val="005374"/>
                </a:solidFill>
              </a:rPr>
              <a:t>darbības, tiek segtas 80% no izmaksām:</a:t>
            </a:r>
            <a:endParaRPr lang="lv-LV" altLang="lv-LV" sz="1400" dirty="0">
              <a:solidFill>
                <a:srgbClr val="005374"/>
              </a:solidFill>
            </a:endParaRPr>
          </a:p>
          <a:p>
            <a:pPr marL="1104900" lvl="1" indent="-342900" algn="just">
              <a:spcAft>
                <a:spcPts val="600"/>
              </a:spcAft>
              <a:buClr>
                <a:srgbClr val="228B9D"/>
              </a:buClr>
              <a:buFont typeface="Arial" charset="0"/>
              <a:buChar char="•"/>
            </a:pPr>
            <a:r>
              <a:rPr lang="lv-LV" altLang="lv-LV" sz="1400" dirty="0">
                <a:solidFill>
                  <a:srgbClr val="005374"/>
                </a:solidFill>
                <a:latin typeface="Verdana" panose="020B0604030504040204" pitchFamily="34" charset="0"/>
                <a:ea typeface="Verdana" panose="020B0604030504040204" pitchFamily="34" charset="0"/>
                <a:cs typeface="Verdana" panose="020B0604030504040204" pitchFamily="34" charset="0"/>
              </a:rPr>
              <a:t>Dalība starptautiskās izstādēs un konferencēs (semināros) ārvalstīs</a:t>
            </a:r>
          </a:p>
          <a:p>
            <a:pPr marL="1104900" lvl="1" indent="-342900" algn="just">
              <a:spcAft>
                <a:spcPts val="600"/>
              </a:spcAft>
              <a:buClr>
                <a:srgbClr val="228B9D"/>
              </a:buClr>
              <a:buFont typeface="Arial" charset="0"/>
              <a:buChar char="•"/>
            </a:pPr>
            <a:r>
              <a:rPr lang="lv-LV" altLang="lv-LV" sz="1400" dirty="0">
                <a:solidFill>
                  <a:srgbClr val="005374"/>
                </a:solidFill>
                <a:latin typeface="Verdana" panose="020B0604030504040204" pitchFamily="34" charset="0"/>
                <a:ea typeface="Verdana" panose="020B0604030504040204" pitchFamily="34" charset="0"/>
                <a:cs typeface="Verdana" panose="020B0604030504040204" pitchFamily="34" charset="0"/>
              </a:rPr>
              <a:t>Dalība tirdzniecības misijās</a:t>
            </a:r>
          </a:p>
          <a:p>
            <a:pPr marL="1104900" lvl="1" indent="-342900" algn="just">
              <a:spcAft>
                <a:spcPts val="600"/>
              </a:spcAft>
              <a:buClr>
                <a:srgbClr val="228B9D"/>
              </a:buClr>
              <a:buFont typeface="Arial" charset="0"/>
              <a:buChar char="•"/>
            </a:pPr>
            <a:r>
              <a:rPr lang="lv-LV" altLang="lv-LV" sz="1400" dirty="0">
                <a:solidFill>
                  <a:srgbClr val="005374"/>
                </a:solidFill>
                <a:latin typeface="Verdana" panose="020B0604030504040204" pitchFamily="34" charset="0"/>
                <a:ea typeface="Verdana" panose="020B0604030504040204" pitchFamily="34" charset="0"/>
                <a:cs typeface="Verdana" panose="020B0604030504040204" pitchFamily="34" charset="0"/>
              </a:rPr>
              <a:t>MVK ražotņu un produktu atbilstības novērtēšana, lai apliecinātu, ka attiecīgais produkts, process, pakalpojums vai persona atbilst mērķa tirgos ārpus Eiropas Savienības noteiktajām prasībām (produktu tirdzniecībai ārvalstu tirgos, saskaņā ar ārvalstu normatīvajiem aktiem, likumu un kompetento iestāžu vai to sadarbības partneru prasībām</a:t>
            </a:r>
            <a:r>
              <a:rPr lang="lv-LV" altLang="lv-LV" sz="1400" dirty="0" smtClean="0">
                <a:solidFill>
                  <a:srgbClr val="005374"/>
                </a:solidFill>
                <a:latin typeface="Verdana" panose="020B0604030504040204" pitchFamily="34" charset="0"/>
                <a:ea typeface="Verdana" panose="020B0604030504040204" pitchFamily="34" charset="0"/>
                <a:cs typeface="Verdana" panose="020B0604030504040204" pitchFamily="34" charset="0"/>
              </a:rPr>
              <a:t>)</a:t>
            </a:r>
            <a:endParaRPr lang="lv-LV" altLang="lv-LV" sz="1400" dirty="0" smtClean="0"/>
          </a:p>
        </p:txBody>
      </p:sp>
      <p:sp>
        <p:nvSpPr>
          <p:cNvPr id="33796" name="Text Placeholder 1"/>
          <p:cNvSpPr>
            <a:spLocks noGrp="1"/>
          </p:cNvSpPr>
          <p:nvPr>
            <p:ph type="body" sz="quarter" idx="10"/>
          </p:nvPr>
        </p:nvSpPr>
        <p:spPr/>
        <p:txBody>
          <a:bodyPr/>
          <a:lstStyle/>
          <a:p>
            <a:r>
              <a:rPr lang="lv-LV" dirty="0" smtClean="0"/>
              <a:t>06.05.2015</a:t>
            </a:r>
            <a:r>
              <a:rPr lang="lv-LV" dirty="0"/>
              <a:t>.</a:t>
            </a:r>
          </a:p>
          <a:p>
            <a:endParaRPr lang="lv-LV" altLang="lv-LV" dirty="0" smtClean="0"/>
          </a:p>
        </p:txBody>
      </p:sp>
      <p:sp>
        <p:nvSpPr>
          <p:cNvPr id="33797" name="Text Placeholder 2"/>
          <p:cNvSpPr>
            <a:spLocks noGrp="1"/>
          </p:cNvSpPr>
          <p:nvPr>
            <p:ph type="body" sz="quarter" idx="12"/>
          </p:nvPr>
        </p:nvSpPr>
        <p:spPr>
          <a:xfrm>
            <a:off x="4061254" y="6324600"/>
            <a:ext cx="4473146" cy="304800"/>
          </a:xfrm>
        </p:spPr>
        <p:txBody>
          <a:bodyPr>
            <a:normAutofit fontScale="92500"/>
          </a:bodyPr>
          <a:lstStyle/>
          <a:p>
            <a:r>
              <a:rPr lang="lv-LV" dirty="0">
                <a:solidFill>
                  <a:srgbClr val="005374"/>
                </a:solidFill>
                <a:latin typeface="Century Gothic" pitchFamily="34" charset="0"/>
                <a:cs typeface="Calibri" pitchFamily="34" charset="0"/>
              </a:rPr>
              <a:t>EM pārziņā esošo ES fondu atbalsta pasākumi jaunajā plānošanas periodā</a:t>
            </a:r>
            <a:endParaRPr lang="lv-LV" altLang="lv-LV" dirty="0"/>
          </a:p>
        </p:txBody>
      </p:sp>
    </p:spTree>
    <p:extLst>
      <p:ext uri="{BB962C8B-B14F-4D97-AF65-F5344CB8AC3E}">
        <p14:creationId xmlns:p14="http://schemas.microsoft.com/office/powerpoint/2010/main" val="13653936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244436" y="682550"/>
            <a:ext cx="6442364" cy="1036637"/>
          </a:xfrm>
        </p:spPr>
        <p:txBody>
          <a:bodyPr>
            <a:normAutofit/>
          </a:bodyPr>
          <a:lstStyle/>
          <a:p>
            <a:r>
              <a:rPr lang="lv-LV" altLang="lv-LV" dirty="0" smtClean="0">
                <a:solidFill>
                  <a:srgbClr val="005374"/>
                </a:solidFill>
              </a:rPr>
              <a:t>Kvalitātes atlases </a:t>
            </a:r>
            <a:r>
              <a:rPr lang="lv-LV" altLang="lv-LV" dirty="0">
                <a:solidFill>
                  <a:srgbClr val="005374"/>
                </a:solidFill>
              </a:rPr>
              <a:t>kritēriji </a:t>
            </a:r>
            <a:r>
              <a:rPr lang="lv-LV" altLang="lv-LV" dirty="0" smtClean="0">
                <a:solidFill>
                  <a:srgbClr val="005374"/>
                </a:solidFill>
              </a:rPr>
              <a:t>ārējo </a:t>
            </a:r>
            <a:r>
              <a:rPr lang="lv-LV" altLang="lv-LV" dirty="0">
                <a:solidFill>
                  <a:srgbClr val="005374"/>
                </a:solidFill>
              </a:rPr>
              <a:t>tirgu </a:t>
            </a:r>
            <a:r>
              <a:rPr lang="lv-LV" altLang="lv-LV" dirty="0" smtClean="0">
                <a:solidFill>
                  <a:srgbClr val="005374"/>
                </a:solidFill>
              </a:rPr>
              <a:t>apgūšanai</a:t>
            </a:r>
          </a:p>
        </p:txBody>
      </p:sp>
      <p:sp>
        <p:nvSpPr>
          <p:cNvPr id="33795" name="Content Placeholder 2"/>
          <p:cNvSpPr>
            <a:spLocks noGrp="1"/>
          </p:cNvSpPr>
          <p:nvPr>
            <p:ph idx="1"/>
          </p:nvPr>
        </p:nvSpPr>
        <p:spPr>
          <a:xfrm>
            <a:off x="1828800" y="1694798"/>
            <a:ext cx="6096000" cy="4253420"/>
          </a:xfrm>
        </p:spPr>
        <p:txBody>
          <a:bodyPr>
            <a:normAutofit fontScale="92500" lnSpcReduction="20000"/>
          </a:bodyPr>
          <a:lstStyle/>
          <a:p>
            <a:pPr marL="342900" indent="-342900" algn="just">
              <a:spcAft>
                <a:spcPts val="600"/>
              </a:spcAft>
              <a:buClr>
                <a:srgbClr val="228B9D"/>
              </a:buClr>
              <a:buFont typeface="Arial" charset="0"/>
              <a:buChar char="•"/>
            </a:pPr>
            <a:r>
              <a:rPr lang="lv-LV" altLang="lv-LV" sz="2500" dirty="0">
                <a:solidFill>
                  <a:srgbClr val="005374"/>
                </a:solidFill>
              </a:rPr>
              <a:t>Projektā iesaistīto sadarbības partneru </a:t>
            </a:r>
            <a:r>
              <a:rPr lang="lv-LV" altLang="lv-LV" sz="2500" dirty="0" smtClean="0">
                <a:solidFill>
                  <a:srgbClr val="005374"/>
                </a:solidFill>
              </a:rPr>
              <a:t>skaits</a:t>
            </a:r>
          </a:p>
          <a:p>
            <a:pPr marL="342900" indent="-342900" algn="just">
              <a:spcAft>
                <a:spcPts val="600"/>
              </a:spcAft>
              <a:buClr>
                <a:srgbClr val="228B9D"/>
              </a:buClr>
              <a:buFont typeface="Arial" charset="0"/>
              <a:buChar char="•"/>
            </a:pPr>
            <a:r>
              <a:rPr lang="lv-LV" altLang="lv-LV" sz="2500" dirty="0" smtClean="0">
                <a:solidFill>
                  <a:srgbClr val="005374"/>
                </a:solidFill>
              </a:rPr>
              <a:t>Paredzētā mārketinga aktivitāte</a:t>
            </a:r>
          </a:p>
          <a:p>
            <a:pPr marL="342900" indent="-342900" algn="just">
              <a:spcAft>
                <a:spcPts val="600"/>
              </a:spcAft>
              <a:buClr>
                <a:srgbClr val="228B9D"/>
              </a:buClr>
              <a:buFont typeface="Arial" charset="0"/>
              <a:buChar char="•"/>
            </a:pPr>
            <a:r>
              <a:rPr lang="lv-LV" altLang="lv-LV" sz="2500" dirty="0">
                <a:solidFill>
                  <a:srgbClr val="005374"/>
                </a:solidFill>
              </a:rPr>
              <a:t>Eksporta </a:t>
            </a:r>
            <a:r>
              <a:rPr lang="lv-LV" altLang="lv-LV" sz="2500" dirty="0" smtClean="0">
                <a:solidFill>
                  <a:srgbClr val="005374"/>
                </a:solidFill>
              </a:rPr>
              <a:t>tirgi (vairāk punktu, ja ārpus ES valstīm)</a:t>
            </a:r>
            <a:endParaRPr lang="lv-LV" altLang="lv-LV" sz="2500" dirty="0">
              <a:solidFill>
                <a:srgbClr val="005374"/>
              </a:solidFill>
            </a:endParaRPr>
          </a:p>
          <a:p>
            <a:pPr marL="342900" indent="-342900" algn="just">
              <a:spcAft>
                <a:spcPts val="600"/>
              </a:spcAft>
              <a:buClr>
                <a:srgbClr val="228B9D"/>
              </a:buClr>
              <a:buFont typeface="Arial" charset="0"/>
              <a:buChar char="•"/>
            </a:pPr>
            <a:r>
              <a:rPr lang="lv-LV" altLang="lv-LV" sz="2500" dirty="0">
                <a:solidFill>
                  <a:srgbClr val="005374"/>
                </a:solidFill>
              </a:rPr>
              <a:t>Nozares vidējais eksporta </a:t>
            </a:r>
            <a:r>
              <a:rPr lang="lv-LV" altLang="lv-LV" sz="2500" dirty="0" smtClean="0">
                <a:solidFill>
                  <a:srgbClr val="005374"/>
                </a:solidFill>
              </a:rPr>
              <a:t>apjoms</a:t>
            </a:r>
          </a:p>
          <a:p>
            <a:pPr marL="342900" indent="-342900" algn="just">
              <a:spcAft>
                <a:spcPts val="600"/>
              </a:spcAft>
              <a:buClr>
                <a:srgbClr val="228B9D"/>
              </a:buClr>
              <a:buFont typeface="Arial" charset="0"/>
              <a:buChar char="•"/>
            </a:pPr>
            <a:r>
              <a:rPr lang="lv-LV" altLang="lv-LV" sz="2500" dirty="0">
                <a:solidFill>
                  <a:srgbClr val="005374"/>
                </a:solidFill>
              </a:rPr>
              <a:t>Vai projekts tiek īstenots augsto vai vidēji augsto tehnoloģiju nozarē</a:t>
            </a:r>
          </a:p>
          <a:p>
            <a:pPr marL="342900" indent="-342900" algn="just">
              <a:spcAft>
                <a:spcPts val="600"/>
              </a:spcAft>
              <a:buClr>
                <a:srgbClr val="228B9D"/>
              </a:buClr>
              <a:buFont typeface="Arial" charset="0"/>
              <a:buChar char="•"/>
            </a:pPr>
            <a:r>
              <a:rPr lang="lv-LV" altLang="lv-LV" sz="2500" dirty="0">
                <a:solidFill>
                  <a:srgbClr val="005374"/>
                </a:solidFill>
              </a:rPr>
              <a:t>Ārējā mārketinga pasākumu apmeklēšanas </a:t>
            </a:r>
            <a:r>
              <a:rPr lang="lv-LV" altLang="lv-LV" sz="2500" dirty="0" smtClean="0">
                <a:solidFill>
                  <a:srgbClr val="005374"/>
                </a:solidFill>
              </a:rPr>
              <a:t>biežums</a:t>
            </a:r>
          </a:p>
          <a:p>
            <a:pPr marL="342900" indent="-342900" algn="just">
              <a:spcAft>
                <a:spcPts val="600"/>
              </a:spcAft>
              <a:buClr>
                <a:srgbClr val="228B9D"/>
              </a:buClr>
              <a:buFont typeface="Arial" charset="0"/>
              <a:buChar char="•"/>
            </a:pPr>
            <a:r>
              <a:rPr lang="lv-LV" altLang="lv-LV" sz="2500" dirty="0" smtClean="0">
                <a:solidFill>
                  <a:srgbClr val="005374"/>
                </a:solidFill>
              </a:rPr>
              <a:t>Saistība ar </a:t>
            </a:r>
            <a:r>
              <a:rPr lang="lv-LV" altLang="lv-LV" sz="2500" smtClean="0">
                <a:solidFill>
                  <a:srgbClr val="005374"/>
                </a:solidFill>
              </a:rPr>
              <a:t>eko-inovāciju</a:t>
            </a:r>
            <a:endParaRPr lang="lv-LV" altLang="lv-LV" sz="2500" dirty="0" smtClean="0">
              <a:solidFill>
                <a:srgbClr val="005374"/>
              </a:solidFill>
            </a:endParaRPr>
          </a:p>
        </p:txBody>
      </p:sp>
      <p:sp>
        <p:nvSpPr>
          <p:cNvPr id="33796" name="Text Placeholder 1"/>
          <p:cNvSpPr>
            <a:spLocks noGrp="1"/>
          </p:cNvSpPr>
          <p:nvPr>
            <p:ph type="body" sz="quarter" idx="10"/>
          </p:nvPr>
        </p:nvSpPr>
        <p:spPr/>
        <p:txBody>
          <a:bodyPr/>
          <a:lstStyle/>
          <a:p>
            <a:r>
              <a:rPr lang="lv-LV" dirty="0" smtClean="0"/>
              <a:t>06.05.2015</a:t>
            </a:r>
            <a:r>
              <a:rPr lang="lv-LV" dirty="0"/>
              <a:t>.</a:t>
            </a:r>
          </a:p>
          <a:p>
            <a:endParaRPr lang="lv-LV" altLang="lv-LV" dirty="0" smtClean="0"/>
          </a:p>
        </p:txBody>
      </p:sp>
      <p:sp>
        <p:nvSpPr>
          <p:cNvPr id="33797" name="Text Placeholder 2"/>
          <p:cNvSpPr>
            <a:spLocks noGrp="1"/>
          </p:cNvSpPr>
          <p:nvPr>
            <p:ph type="body" sz="quarter" idx="12"/>
          </p:nvPr>
        </p:nvSpPr>
        <p:spPr>
          <a:xfrm>
            <a:off x="4085969" y="6324600"/>
            <a:ext cx="4448432" cy="304800"/>
          </a:xfrm>
        </p:spPr>
        <p:txBody>
          <a:bodyPr>
            <a:normAutofit fontScale="92500"/>
          </a:bodyPr>
          <a:lstStyle/>
          <a:p>
            <a:r>
              <a:rPr lang="lv-LV" dirty="0">
                <a:solidFill>
                  <a:srgbClr val="005374"/>
                </a:solidFill>
                <a:latin typeface="Century Gothic" pitchFamily="34" charset="0"/>
                <a:cs typeface="Calibri" pitchFamily="34" charset="0"/>
              </a:rPr>
              <a:t>EM pārziņā esošo ES fondu atbalsta pasākumi jaunajā plānošanas periodā</a:t>
            </a:r>
            <a:endParaRPr lang="lv-LV" altLang="lv-LV" dirty="0"/>
          </a:p>
        </p:txBody>
      </p:sp>
    </p:spTree>
    <p:extLst>
      <p:ext uri="{BB962C8B-B14F-4D97-AF65-F5344CB8AC3E}">
        <p14:creationId xmlns:p14="http://schemas.microsoft.com/office/powerpoint/2010/main" val="839118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244436" y="682550"/>
            <a:ext cx="6442364" cy="1036637"/>
          </a:xfrm>
        </p:spPr>
        <p:txBody>
          <a:bodyPr/>
          <a:lstStyle/>
          <a:p>
            <a:r>
              <a:rPr lang="lv-LV" altLang="lv-LV" dirty="0" smtClean="0">
                <a:solidFill>
                  <a:srgbClr val="005374"/>
                </a:solidFill>
              </a:rPr>
              <a:t>Atbalsts nodarbināto apmācībām – pirmā atlases kārta</a:t>
            </a:r>
            <a:endParaRPr lang="lv-LV" altLang="lv-LV" dirty="0">
              <a:solidFill>
                <a:srgbClr val="005374"/>
              </a:solidFill>
            </a:endParaRPr>
          </a:p>
        </p:txBody>
      </p:sp>
      <p:sp>
        <p:nvSpPr>
          <p:cNvPr id="33795" name="Content Placeholder 2"/>
          <p:cNvSpPr>
            <a:spLocks noGrp="1"/>
          </p:cNvSpPr>
          <p:nvPr>
            <p:ph idx="1"/>
          </p:nvPr>
        </p:nvSpPr>
        <p:spPr>
          <a:xfrm>
            <a:off x="1324947" y="1582830"/>
            <a:ext cx="7467600" cy="4253420"/>
          </a:xfrm>
        </p:spPr>
        <p:txBody>
          <a:bodyPr>
            <a:noAutofit/>
          </a:bodyPr>
          <a:lstStyle/>
          <a:p>
            <a:pPr marL="342900" indent="-342900" algn="just">
              <a:spcAft>
                <a:spcPts val="600"/>
              </a:spcAft>
              <a:buClr>
                <a:srgbClr val="228B9D"/>
              </a:buClr>
              <a:buFont typeface="Arial" charset="0"/>
              <a:buChar char="•"/>
            </a:pPr>
            <a:r>
              <a:rPr lang="lv-LV" altLang="lv-LV" sz="1300" dirty="0">
                <a:solidFill>
                  <a:srgbClr val="005374"/>
                </a:solidFill>
              </a:rPr>
              <a:t>Pieejamais ES fondu finansējums – 9 milj. </a:t>
            </a:r>
            <a:r>
              <a:rPr lang="lv-LV" altLang="lv-LV" sz="1300" dirty="0" err="1">
                <a:solidFill>
                  <a:srgbClr val="005374"/>
                </a:solidFill>
              </a:rPr>
              <a:t>euro</a:t>
            </a:r>
            <a:endParaRPr lang="lv-LV" altLang="lv-LV" sz="1300" dirty="0">
              <a:solidFill>
                <a:srgbClr val="005374"/>
              </a:solidFill>
            </a:endParaRPr>
          </a:p>
          <a:p>
            <a:pPr marL="342900" indent="-342900" algn="just">
              <a:spcAft>
                <a:spcPts val="600"/>
              </a:spcAft>
              <a:buClr>
                <a:srgbClr val="228B9D"/>
              </a:buClr>
              <a:buFont typeface="Arial" charset="0"/>
              <a:buChar char="•"/>
            </a:pPr>
            <a:r>
              <a:rPr lang="lv-LV" altLang="lv-LV" sz="1300" dirty="0">
                <a:solidFill>
                  <a:srgbClr val="005374"/>
                </a:solidFill>
              </a:rPr>
              <a:t>Projekta īstenotājas – nozaru asociācijas</a:t>
            </a:r>
          </a:p>
          <a:p>
            <a:pPr marL="342900" indent="-342900" algn="just">
              <a:spcAft>
                <a:spcPts val="600"/>
              </a:spcAft>
              <a:buClr>
                <a:srgbClr val="228B9D"/>
              </a:buClr>
              <a:buFont typeface="Arial" charset="0"/>
              <a:buChar char="•"/>
            </a:pPr>
            <a:r>
              <a:rPr lang="lv-LV" altLang="lv-LV" sz="1300" dirty="0">
                <a:solidFill>
                  <a:srgbClr val="005374"/>
                </a:solidFill>
              </a:rPr>
              <a:t>Atbalsts tiks sniegts apstrādes rūpniecības un IKT nozares komersantiem</a:t>
            </a:r>
          </a:p>
          <a:p>
            <a:pPr marL="342900" indent="-342900" algn="just">
              <a:spcAft>
                <a:spcPts val="600"/>
              </a:spcAft>
              <a:buClr>
                <a:srgbClr val="228B9D"/>
              </a:buClr>
              <a:buFont typeface="Arial" charset="0"/>
              <a:buChar char="•"/>
            </a:pPr>
            <a:r>
              <a:rPr lang="lv-LV" altLang="lv-LV" sz="1300" dirty="0">
                <a:solidFill>
                  <a:srgbClr val="005374"/>
                </a:solidFill>
              </a:rPr>
              <a:t>Atbalsta intensitāte – 50%-70%</a:t>
            </a:r>
          </a:p>
          <a:p>
            <a:pPr marL="342900" indent="-342900" algn="just">
              <a:spcAft>
                <a:spcPts val="600"/>
              </a:spcAft>
              <a:buClr>
                <a:srgbClr val="228B9D"/>
              </a:buClr>
              <a:buFont typeface="Arial" charset="0"/>
              <a:buChar char="•"/>
            </a:pPr>
            <a:r>
              <a:rPr lang="lv-LV" altLang="lv-LV" sz="1300" dirty="0">
                <a:solidFill>
                  <a:srgbClr val="005374"/>
                </a:solidFill>
              </a:rPr>
              <a:t>Atbalstāmās apmācību jomas – STEM, rūpnieciskais dizains un datorzinātnes.</a:t>
            </a:r>
          </a:p>
          <a:p>
            <a:pPr marL="342900" indent="-342900" algn="just">
              <a:spcAft>
                <a:spcPts val="600"/>
              </a:spcAft>
              <a:buClr>
                <a:srgbClr val="228B9D"/>
              </a:buClr>
              <a:buFont typeface="Arial" charset="0"/>
              <a:buChar char="•"/>
            </a:pPr>
            <a:r>
              <a:rPr lang="lv-LV" altLang="lv-LV" sz="1300" dirty="0">
                <a:solidFill>
                  <a:srgbClr val="005374"/>
                </a:solidFill>
              </a:rPr>
              <a:t>Atbalstu plānots sniegt ap 480 komersantiem un 11040 nodarbinātajiem līdz 2018.gada beigām.</a:t>
            </a:r>
          </a:p>
          <a:p>
            <a:pPr algn="just">
              <a:spcAft>
                <a:spcPts val="600"/>
              </a:spcAft>
              <a:buClr>
                <a:srgbClr val="228B9D"/>
              </a:buClr>
            </a:pPr>
            <a:r>
              <a:rPr lang="lv-LV" altLang="lv-LV" sz="1300" dirty="0" smtClean="0">
                <a:solidFill>
                  <a:srgbClr val="005374"/>
                </a:solidFill>
              </a:rPr>
              <a:t>Apmācību programmā </a:t>
            </a:r>
            <a:r>
              <a:rPr lang="lv-LV" altLang="lv-LV" sz="1300" b="1" dirty="0" smtClean="0">
                <a:solidFill>
                  <a:srgbClr val="005374"/>
                </a:solidFill>
              </a:rPr>
              <a:t>kopumā</a:t>
            </a:r>
            <a:r>
              <a:rPr lang="lv-LV" altLang="lv-LV" sz="1300" dirty="0" smtClean="0">
                <a:solidFill>
                  <a:srgbClr val="005374"/>
                </a:solidFill>
              </a:rPr>
              <a:t> pieejamais ES </a:t>
            </a:r>
            <a:r>
              <a:rPr lang="lv-LV" altLang="lv-LV" sz="1300" dirty="0">
                <a:solidFill>
                  <a:srgbClr val="005374"/>
                </a:solidFill>
              </a:rPr>
              <a:t>SF finansējums: </a:t>
            </a:r>
            <a:r>
              <a:rPr lang="lv-LV" altLang="lv-LV" sz="1300" b="1" dirty="0">
                <a:solidFill>
                  <a:srgbClr val="005374"/>
                </a:solidFill>
              </a:rPr>
              <a:t>24,9 milj</a:t>
            </a:r>
            <a:r>
              <a:rPr lang="lv-LV" altLang="lv-LV" sz="1300" b="1" dirty="0" smtClean="0">
                <a:solidFill>
                  <a:srgbClr val="005374"/>
                </a:solidFill>
              </a:rPr>
              <a:t>. EUR</a:t>
            </a:r>
            <a:endParaRPr lang="lv-LV" altLang="lv-LV" sz="1300" b="1" dirty="0">
              <a:solidFill>
                <a:srgbClr val="005374"/>
              </a:solidFill>
            </a:endParaRPr>
          </a:p>
          <a:p>
            <a:pPr marL="1104900" lvl="1" indent="-342900" algn="just">
              <a:spcAft>
                <a:spcPts val="600"/>
              </a:spcAft>
              <a:buClr>
                <a:srgbClr val="228B9D"/>
              </a:buClr>
              <a:buFont typeface="Arial" charset="0"/>
              <a:buChar char="•"/>
            </a:pPr>
            <a:r>
              <a:rPr lang="lv-LV" altLang="lv-LV" sz="1100" dirty="0" smtClean="0">
                <a:solidFill>
                  <a:srgbClr val="005374"/>
                </a:solidFill>
                <a:latin typeface="Verdana" panose="020B0604030504040204" pitchFamily="34" charset="0"/>
                <a:ea typeface="Verdana" panose="020B0604030504040204" pitchFamily="34" charset="0"/>
                <a:cs typeface="Verdana" panose="020B0604030504040204" pitchFamily="34" charset="0"/>
              </a:rPr>
              <a:t>18 milj. EUR </a:t>
            </a:r>
            <a:r>
              <a:rPr lang="lv-LV" altLang="lv-LV" sz="1100" dirty="0">
                <a:solidFill>
                  <a:srgbClr val="005374"/>
                </a:solidFill>
                <a:latin typeface="Verdana" panose="020B0604030504040204" pitchFamily="34" charset="0"/>
                <a:ea typeface="Verdana" panose="020B0604030504040204" pitchFamily="34" charset="0"/>
                <a:cs typeface="Verdana" panose="020B0604030504040204" pitchFamily="34" charset="0"/>
              </a:rPr>
              <a:t>– «Atbalsts nodarbināto apmācībām – STEM un rūpnieciskais </a:t>
            </a:r>
            <a:r>
              <a:rPr lang="lv-LV" altLang="lv-LV" sz="1100" dirty="0" smtClean="0">
                <a:solidFill>
                  <a:srgbClr val="005374"/>
                </a:solidFill>
                <a:latin typeface="Verdana" panose="020B0604030504040204" pitchFamily="34" charset="0"/>
                <a:ea typeface="Verdana" panose="020B0604030504040204" pitchFamily="34" charset="0"/>
                <a:cs typeface="Verdana" panose="020B0604030504040204" pitchFamily="34" charset="0"/>
              </a:rPr>
              <a:t>dizains, IKT»</a:t>
            </a:r>
            <a:endParaRPr lang="lv-LV" altLang="lv-LV" sz="1100" dirty="0">
              <a:solidFill>
                <a:srgbClr val="005374"/>
              </a:solidFill>
              <a:latin typeface="Verdana" panose="020B0604030504040204" pitchFamily="34" charset="0"/>
              <a:ea typeface="Verdana" panose="020B0604030504040204" pitchFamily="34" charset="0"/>
              <a:cs typeface="Verdana" panose="020B0604030504040204" pitchFamily="34" charset="0"/>
            </a:endParaRPr>
          </a:p>
          <a:p>
            <a:pPr marL="1104900" lvl="1" indent="-342900" algn="just">
              <a:spcAft>
                <a:spcPts val="600"/>
              </a:spcAft>
              <a:buClr>
                <a:srgbClr val="228B9D"/>
              </a:buClr>
              <a:buFont typeface="Arial" charset="0"/>
              <a:buChar char="•"/>
            </a:pPr>
            <a:r>
              <a:rPr lang="lv-LV" altLang="lv-LV" sz="1100" dirty="0" smtClean="0">
                <a:solidFill>
                  <a:srgbClr val="005374"/>
                </a:solidFill>
                <a:latin typeface="Verdana" panose="020B0604030504040204" pitchFamily="34" charset="0"/>
                <a:ea typeface="Verdana" panose="020B0604030504040204" pitchFamily="34" charset="0"/>
                <a:cs typeface="Verdana" panose="020B0604030504040204" pitchFamily="34" charset="0"/>
              </a:rPr>
              <a:t>2 milj. EUR </a:t>
            </a:r>
            <a:r>
              <a:rPr lang="lv-LV" altLang="lv-LV" sz="1100" dirty="0">
                <a:solidFill>
                  <a:srgbClr val="005374"/>
                </a:solidFill>
                <a:latin typeface="Verdana" panose="020B0604030504040204" pitchFamily="34" charset="0"/>
                <a:ea typeface="Verdana" panose="020B0604030504040204" pitchFamily="34" charset="0"/>
                <a:cs typeface="Verdana" panose="020B0604030504040204" pitchFamily="34" charset="0"/>
              </a:rPr>
              <a:t>– «Atbalsts </a:t>
            </a:r>
            <a:r>
              <a:rPr lang="lv-LV" altLang="lv-LV" sz="1100" dirty="0" err="1">
                <a:solidFill>
                  <a:srgbClr val="005374"/>
                </a:solidFill>
                <a:latin typeface="Verdana" panose="020B0604030504040204" pitchFamily="34" charset="0"/>
                <a:ea typeface="Verdana" panose="020B0604030504040204" pitchFamily="34" charset="0"/>
                <a:cs typeface="Verdana" panose="020B0604030504040204" pitchFamily="34" charset="0"/>
              </a:rPr>
              <a:t>mikro</a:t>
            </a:r>
            <a:r>
              <a:rPr lang="lv-LV" altLang="lv-LV" sz="1100" dirty="0">
                <a:solidFill>
                  <a:srgbClr val="005374"/>
                </a:solidFill>
                <a:latin typeface="Verdana" panose="020B0604030504040204" pitchFamily="34" charset="0"/>
                <a:ea typeface="Verdana" panose="020B0604030504040204" pitchFamily="34" charset="0"/>
                <a:cs typeface="Verdana" panose="020B0604030504040204" pitchFamily="34" charset="0"/>
              </a:rPr>
              <a:t> un mazo komersantu informācijas un komunikācijas tehnoloģiju prasmju pilnveidošanai un risinājumu ieviešanai»</a:t>
            </a:r>
          </a:p>
          <a:p>
            <a:pPr marL="1104900" lvl="1" indent="-342900" algn="just">
              <a:spcAft>
                <a:spcPts val="600"/>
              </a:spcAft>
              <a:buClr>
                <a:srgbClr val="228B9D"/>
              </a:buClr>
              <a:buFont typeface="Arial" charset="0"/>
              <a:buChar char="•"/>
            </a:pPr>
            <a:r>
              <a:rPr lang="lv-LV" altLang="lv-LV" sz="1100" dirty="0" smtClean="0">
                <a:solidFill>
                  <a:srgbClr val="005374"/>
                </a:solidFill>
                <a:latin typeface="Verdana" panose="020B0604030504040204" pitchFamily="34" charset="0"/>
                <a:ea typeface="Verdana" panose="020B0604030504040204" pitchFamily="34" charset="0"/>
                <a:cs typeface="Verdana" panose="020B0604030504040204" pitchFamily="34" charset="0"/>
              </a:rPr>
              <a:t>2 milj. EUR </a:t>
            </a:r>
            <a:r>
              <a:rPr lang="lv-LV" altLang="lv-LV" sz="1100" dirty="0">
                <a:solidFill>
                  <a:srgbClr val="005374"/>
                </a:solidFill>
                <a:latin typeface="Verdana" panose="020B0604030504040204" pitchFamily="34" charset="0"/>
                <a:ea typeface="Verdana" panose="020B0604030504040204" pitchFamily="34" charset="0"/>
                <a:cs typeface="Verdana" panose="020B0604030504040204" pitchFamily="34" charset="0"/>
              </a:rPr>
              <a:t>– «Atbalsts nodarbināto apmācībām – netehnoloģisko inovāciju ieviešanas prasmju attīstīšanai»</a:t>
            </a:r>
          </a:p>
          <a:p>
            <a:pPr marL="1104900" lvl="1" indent="-342900" algn="just">
              <a:spcAft>
                <a:spcPts val="600"/>
              </a:spcAft>
              <a:buClr>
                <a:srgbClr val="228B9D"/>
              </a:buClr>
              <a:buFont typeface="Arial" charset="0"/>
              <a:buChar char="•"/>
            </a:pPr>
            <a:r>
              <a:rPr lang="lv-LV" altLang="lv-LV" sz="1100" dirty="0" smtClean="0">
                <a:solidFill>
                  <a:srgbClr val="005374"/>
                </a:solidFill>
                <a:latin typeface="Verdana" panose="020B0604030504040204" pitchFamily="34" charset="0"/>
                <a:ea typeface="Verdana" panose="020B0604030504040204" pitchFamily="34" charset="0"/>
                <a:cs typeface="Verdana" panose="020B0604030504040204" pitchFamily="34" charset="0"/>
              </a:rPr>
              <a:t>2,9 milj. EUR - «Apmācību </a:t>
            </a:r>
            <a:r>
              <a:rPr lang="lv-LV" altLang="lv-LV" sz="1100" dirty="0">
                <a:solidFill>
                  <a:srgbClr val="005374"/>
                </a:solidFill>
                <a:latin typeface="Verdana" panose="020B0604030504040204" pitchFamily="34" charset="0"/>
                <a:ea typeface="Verdana" panose="020B0604030504040204" pitchFamily="34" charset="0"/>
                <a:cs typeface="Verdana" panose="020B0604030504040204" pitchFamily="34" charset="0"/>
              </a:rPr>
              <a:t>nodrošināšana </a:t>
            </a:r>
            <a:r>
              <a:rPr lang="lv-LV" altLang="lv-LV" sz="1100" dirty="0" smtClean="0">
                <a:solidFill>
                  <a:srgbClr val="005374"/>
                </a:solidFill>
                <a:latin typeface="Verdana" panose="020B0604030504040204" pitchFamily="34" charset="0"/>
                <a:ea typeface="Verdana" panose="020B0604030504040204" pitchFamily="34" charset="0"/>
                <a:cs typeface="Verdana" panose="020B0604030504040204" pitchFamily="34" charset="0"/>
              </a:rPr>
              <a:t>investīciju </a:t>
            </a:r>
            <a:r>
              <a:rPr lang="lv-LV" altLang="lv-LV" sz="1100" dirty="0">
                <a:solidFill>
                  <a:srgbClr val="005374"/>
                </a:solidFill>
                <a:latin typeface="Verdana" panose="020B0604030504040204" pitchFamily="34" charset="0"/>
                <a:ea typeface="Verdana" panose="020B0604030504040204" pitchFamily="34" charset="0"/>
                <a:cs typeface="Verdana" panose="020B0604030504040204" pitchFamily="34" charset="0"/>
              </a:rPr>
              <a:t>piesaistei</a:t>
            </a:r>
            <a:r>
              <a:rPr lang="lv-LV" altLang="lv-LV" sz="1100" dirty="0" smtClean="0">
                <a:solidFill>
                  <a:srgbClr val="005374"/>
                </a:solidFill>
                <a:latin typeface="Verdana" panose="020B0604030504040204" pitchFamily="34" charset="0"/>
                <a:ea typeface="Verdana" panose="020B0604030504040204" pitchFamily="34" charset="0"/>
                <a:cs typeface="Verdana" panose="020B0604030504040204" pitchFamily="34" charset="0"/>
              </a:rPr>
              <a:t>»</a:t>
            </a:r>
            <a:endParaRPr lang="lv-LV" altLang="lv-LV" sz="1100" dirty="0">
              <a:solidFill>
                <a:srgbClr val="005374"/>
              </a:solidFill>
              <a:latin typeface="Verdana" panose="020B0604030504040204" pitchFamily="34" charset="0"/>
              <a:ea typeface="Verdana" panose="020B0604030504040204" pitchFamily="34" charset="0"/>
              <a:cs typeface="Verdana" panose="020B0604030504040204" pitchFamily="34" charset="0"/>
            </a:endParaRPr>
          </a:p>
          <a:p>
            <a:pPr marL="342900" indent="-342900" algn="just">
              <a:lnSpc>
                <a:spcPct val="70000"/>
              </a:lnSpc>
              <a:spcAft>
                <a:spcPts val="600"/>
              </a:spcAft>
              <a:buClr>
                <a:srgbClr val="228B9D"/>
              </a:buClr>
              <a:buFont typeface="Wingdings" pitchFamily="2" charset="2"/>
              <a:buChar char="q"/>
            </a:pPr>
            <a:endParaRPr lang="lv-LV" altLang="lv-LV" sz="1100" dirty="0" smtClean="0"/>
          </a:p>
        </p:txBody>
      </p:sp>
      <p:sp>
        <p:nvSpPr>
          <p:cNvPr id="33796" name="Text Placeholder 1"/>
          <p:cNvSpPr>
            <a:spLocks noGrp="1"/>
          </p:cNvSpPr>
          <p:nvPr>
            <p:ph type="body" sz="quarter" idx="10"/>
          </p:nvPr>
        </p:nvSpPr>
        <p:spPr/>
        <p:txBody>
          <a:bodyPr/>
          <a:lstStyle/>
          <a:p>
            <a:r>
              <a:rPr lang="lv-LV" dirty="0" smtClean="0"/>
              <a:t>06.05.2015</a:t>
            </a:r>
            <a:r>
              <a:rPr lang="lv-LV" dirty="0"/>
              <a:t>.</a:t>
            </a:r>
          </a:p>
          <a:p>
            <a:endParaRPr lang="lv-LV" altLang="lv-LV" dirty="0" smtClean="0"/>
          </a:p>
        </p:txBody>
      </p:sp>
      <p:sp>
        <p:nvSpPr>
          <p:cNvPr id="33797" name="Text Placeholder 2"/>
          <p:cNvSpPr>
            <a:spLocks noGrp="1"/>
          </p:cNvSpPr>
          <p:nvPr>
            <p:ph type="body" sz="quarter" idx="12"/>
          </p:nvPr>
        </p:nvSpPr>
        <p:spPr>
          <a:xfrm>
            <a:off x="4085968" y="6324600"/>
            <a:ext cx="4448432" cy="304800"/>
          </a:xfrm>
        </p:spPr>
        <p:txBody>
          <a:bodyPr>
            <a:normAutofit fontScale="92500"/>
          </a:bodyPr>
          <a:lstStyle/>
          <a:p>
            <a:r>
              <a:rPr lang="lv-LV" dirty="0">
                <a:solidFill>
                  <a:srgbClr val="005374"/>
                </a:solidFill>
                <a:latin typeface="Century Gothic" pitchFamily="34" charset="0"/>
                <a:cs typeface="Calibri" pitchFamily="34" charset="0"/>
              </a:rPr>
              <a:t>EM pārziņā esošo ES fondu atbalsta pasākumi jaunajā plānošanas periodā</a:t>
            </a:r>
            <a:endParaRPr lang="lv-LV" altLang="lv-LV" dirty="0"/>
          </a:p>
        </p:txBody>
      </p:sp>
    </p:spTree>
    <p:extLst>
      <p:ext uri="{BB962C8B-B14F-4D97-AF65-F5344CB8AC3E}">
        <p14:creationId xmlns:p14="http://schemas.microsoft.com/office/powerpoint/2010/main" val="4028241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782763" y="549275"/>
            <a:ext cx="7173912" cy="466725"/>
          </a:xfrm>
        </p:spPr>
        <p:txBody>
          <a:bodyPr>
            <a:normAutofit fontScale="90000"/>
          </a:bodyPr>
          <a:lstStyle/>
          <a:p>
            <a:pPr algn="ctr">
              <a:lnSpc>
                <a:spcPct val="90000"/>
              </a:lnSpc>
              <a:spcBef>
                <a:spcPct val="20000"/>
              </a:spcBef>
              <a:defRPr/>
            </a:pPr>
            <a:r>
              <a:rPr lang="lv-LV" altLang="lv-LV" sz="2600" dirty="0" smtClean="0">
                <a:solidFill>
                  <a:srgbClr val="003E57"/>
                </a:solidFill>
                <a:latin typeface="Century Gothic" panose="020B0502020202020204" pitchFamily="34" charset="0"/>
                <a:ea typeface="+mn-ea"/>
                <a:cs typeface="+mn-cs"/>
              </a:rPr>
              <a:t>Tirgus nepilnības finansējuma </a:t>
            </a:r>
            <a:r>
              <a:rPr lang="lv-LV" altLang="lv-LV" sz="2600" dirty="0">
                <a:solidFill>
                  <a:srgbClr val="003E57"/>
                </a:solidFill>
                <a:latin typeface="Century Gothic" panose="020B0502020202020204" pitchFamily="34" charset="0"/>
                <a:ea typeface="+mn-ea"/>
                <a:cs typeface="+mn-cs"/>
              </a:rPr>
              <a:t>pieejamībā </a:t>
            </a:r>
            <a:r>
              <a:rPr lang="lv-LV" altLang="lv-LV" sz="2600" dirty="0" smtClean="0">
                <a:solidFill>
                  <a:srgbClr val="003E57"/>
                </a:solidFill>
                <a:latin typeface="Century Gothic" panose="020B0502020202020204" pitchFamily="34" charset="0"/>
                <a:ea typeface="+mn-ea"/>
                <a:cs typeface="+mn-cs"/>
              </a:rPr>
              <a:t>Latvijā</a:t>
            </a:r>
            <a:endParaRPr lang="lv-LV" altLang="lv-LV" sz="2600" dirty="0">
              <a:solidFill>
                <a:srgbClr val="003E57"/>
              </a:solidFill>
              <a:latin typeface="Century Gothic" panose="020B0502020202020204" pitchFamily="34" charset="0"/>
              <a:ea typeface="+mn-ea"/>
              <a:cs typeface="+mn-cs"/>
            </a:endParaRPr>
          </a:p>
        </p:txBody>
      </p:sp>
      <p:sp>
        <p:nvSpPr>
          <p:cNvPr id="12291" name="Content Placeholder 2"/>
          <p:cNvSpPr>
            <a:spLocks noGrp="1"/>
          </p:cNvSpPr>
          <p:nvPr>
            <p:ph idx="1"/>
          </p:nvPr>
        </p:nvSpPr>
        <p:spPr>
          <a:xfrm>
            <a:off x="196850" y="1604963"/>
            <a:ext cx="8759825" cy="4867275"/>
          </a:xfrm>
        </p:spPr>
        <p:txBody>
          <a:bodyPr>
            <a:noAutofit/>
          </a:bodyPr>
          <a:lstStyle/>
          <a:p>
            <a:pPr marL="908050" lvl="1" indent="-436563" algn="just" defTabSz="914400">
              <a:spcBef>
                <a:spcPts val="600"/>
              </a:spcBef>
              <a:spcAft>
                <a:spcPts val="600"/>
              </a:spcAft>
              <a:buClr>
                <a:srgbClr val="DAEDA9">
                  <a:lumMod val="75000"/>
                </a:srgbClr>
              </a:buClr>
              <a:buFont typeface="Wingdings" pitchFamily="2" charset="2"/>
              <a:buChar char="q"/>
              <a:defRPr/>
            </a:pPr>
            <a:r>
              <a:rPr lang="lv-LV" sz="1800" kern="0" dirty="0">
                <a:solidFill>
                  <a:srgbClr val="004F7F">
                    <a:lumMod val="50000"/>
                  </a:srgbClr>
                </a:solidFill>
                <a:latin typeface="Century Gothic" pitchFamily="34" charset="0"/>
                <a:cs typeface="+mn-cs"/>
              </a:rPr>
              <a:t>Pieaugošās regulējuma prasības pret komercbankām (kapitāla pietiekamība, likviditāte, paaugstinātas fiksētās izmaksas</a:t>
            </a:r>
            <a:r>
              <a:rPr lang="lv-LV" sz="1800" kern="0" dirty="0" smtClean="0">
                <a:solidFill>
                  <a:srgbClr val="004F7F">
                    <a:lumMod val="50000"/>
                  </a:srgbClr>
                </a:solidFill>
                <a:latin typeface="Century Gothic" pitchFamily="34" charset="0"/>
                <a:cs typeface="+mn-cs"/>
              </a:rPr>
              <a:t>)</a:t>
            </a:r>
          </a:p>
          <a:p>
            <a:pPr marL="908050" lvl="1" indent="-436563" algn="just" defTabSz="914400">
              <a:spcBef>
                <a:spcPts val="600"/>
              </a:spcBef>
              <a:spcAft>
                <a:spcPts val="600"/>
              </a:spcAft>
              <a:buClr>
                <a:srgbClr val="DAEDA9">
                  <a:lumMod val="75000"/>
                </a:srgbClr>
              </a:buClr>
              <a:buFont typeface="Wingdings" pitchFamily="2" charset="2"/>
              <a:buChar char="q"/>
              <a:defRPr/>
            </a:pPr>
            <a:r>
              <a:rPr lang="lv-LV" sz="1800" kern="0" dirty="0">
                <a:solidFill>
                  <a:srgbClr val="004F7F">
                    <a:lumMod val="50000"/>
                  </a:srgbClr>
                </a:solidFill>
                <a:latin typeface="Century Gothic" pitchFamily="34" charset="0"/>
              </a:rPr>
              <a:t>Konservatīva komercbanku kredītpolitika (zema riska darījumi  uzņēmumiem </a:t>
            </a:r>
            <a:r>
              <a:rPr lang="lv-LV" sz="1800" kern="0" dirty="0" smtClean="0">
                <a:solidFill>
                  <a:srgbClr val="004F7F">
                    <a:lumMod val="50000"/>
                  </a:srgbClr>
                </a:solidFill>
                <a:latin typeface="Century Gothic" pitchFamily="34" charset="0"/>
              </a:rPr>
              <a:t>ar stabilu </a:t>
            </a:r>
            <a:r>
              <a:rPr lang="lv-LV" sz="1800" kern="0" dirty="0">
                <a:solidFill>
                  <a:srgbClr val="004F7F">
                    <a:lumMod val="50000"/>
                  </a:srgbClr>
                </a:solidFill>
                <a:latin typeface="Century Gothic" pitchFamily="34" charset="0"/>
              </a:rPr>
              <a:t>naudas plūsmu)</a:t>
            </a:r>
          </a:p>
          <a:p>
            <a:pPr marL="908050" lvl="1" indent="-436563" algn="just" defTabSz="914400">
              <a:spcBef>
                <a:spcPts val="1800"/>
              </a:spcBef>
              <a:spcAft>
                <a:spcPts val="600"/>
              </a:spcAft>
              <a:buClr>
                <a:srgbClr val="DAEDA9">
                  <a:lumMod val="75000"/>
                </a:srgbClr>
              </a:buClr>
              <a:buFont typeface="Wingdings" pitchFamily="2" charset="2"/>
              <a:buChar char="q"/>
              <a:defRPr/>
            </a:pPr>
            <a:r>
              <a:rPr lang="lv-LV" sz="1800" kern="0" dirty="0">
                <a:solidFill>
                  <a:srgbClr val="004F7F">
                    <a:lumMod val="50000"/>
                  </a:srgbClr>
                </a:solidFill>
                <a:latin typeface="Century Gothic" pitchFamily="34" charset="0"/>
              </a:rPr>
              <a:t>Ierobežota FI pieejamība </a:t>
            </a:r>
            <a:r>
              <a:rPr lang="lv-LV" sz="1800" u="sng" kern="0" dirty="0">
                <a:solidFill>
                  <a:srgbClr val="004F7F">
                    <a:lumMod val="50000"/>
                  </a:srgbClr>
                </a:solidFill>
                <a:latin typeface="Century Gothic" pitchFamily="34" charset="0"/>
              </a:rPr>
              <a:t>uzsācējiem, </a:t>
            </a:r>
            <a:r>
              <a:rPr lang="lv-LV" sz="1800" u="sng" kern="0" dirty="0" smtClean="0">
                <a:solidFill>
                  <a:srgbClr val="004F7F">
                    <a:lumMod val="50000"/>
                  </a:srgbClr>
                </a:solidFill>
                <a:latin typeface="Century Gothic" pitchFamily="34" charset="0"/>
              </a:rPr>
              <a:t>mikro, </a:t>
            </a:r>
            <a:r>
              <a:rPr lang="lv-LV" sz="1800" u="sng" kern="0" dirty="0">
                <a:solidFill>
                  <a:srgbClr val="004F7F">
                    <a:lumMod val="50000"/>
                  </a:srgbClr>
                </a:solidFill>
                <a:latin typeface="Century Gothic" pitchFamily="34" charset="0"/>
              </a:rPr>
              <a:t>inovatīviem un strauji augošiem </a:t>
            </a:r>
            <a:r>
              <a:rPr lang="lv-LV" sz="1800" kern="0" dirty="0">
                <a:solidFill>
                  <a:srgbClr val="004F7F">
                    <a:lumMod val="50000"/>
                  </a:srgbClr>
                </a:solidFill>
                <a:latin typeface="Century Gothic" pitchFamily="34" charset="0"/>
              </a:rPr>
              <a:t>uzņēmumiem dēļ:</a:t>
            </a:r>
          </a:p>
          <a:p>
            <a:pPr marL="1304925" lvl="2" indent="-395288" defTabSz="914400">
              <a:spcBef>
                <a:spcPts val="600"/>
              </a:spcBef>
              <a:spcAft>
                <a:spcPts val="600"/>
              </a:spcAft>
              <a:buClr>
                <a:srgbClr val="DAEDA9">
                  <a:lumMod val="75000"/>
                </a:srgbClr>
              </a:buClr>
              <a:buFont typeface="Wingdings" pitchFamily="2" charset="2"/>
              <a:buChar char="q"/>
              <a:defRPr/>
            </a:pPr>
            <a:r>
              <a:rPr lang="lv-LV" sz="1500" kern="0" dirty="0">
                <a:solidFill>
                  <a:srgbClr val="004F7F">
                    <a:lumMod val="50000"/>
                  </a:srgbClr>
                </a:solidFill>
                <a:latin typeface="Century Gothic" pitchFamily="34" charset="0"/>
              </a:rPr>
              <a:t>Informācijas </a:t>
            </a:r>
            <a:r>
              <a:rPr lang="lv-LV" sz="1500" kern="0" dirty="0" smtClean="0">
                <a:solidFill>
                  <a:srgbClr val="004F7F">
                    <a:lumMod val="50000"/>
                  </a:srgbClr>
                </a:solidFill>
                <a:latin typeface="Century Gothic" pitchFamily="34" charset="0"/>
              </a:rPr>
              <a:t>asimetrijas</a:t>
            </a:r>
            <a:endParaRPr lang="lv-LV" sz="1500" kern="0" dirty="0">
              <a:solidFill>
                <a:srgbClr val="004F7F">
                  <a:lumMod val="50000"/>
                </a:srgbClr>
              </a:solidFill>
              <a:latin typeface="Century Gothic" pitchFamily="34" charset="0"/>
            </a:endParaRPr>
          </a:p>
          <a:p>
            <a:pPr marL="1304925" lvl="2" indent="-395288" defTabSz="914400">
              <a:spcBef>
                <a:spcPts val="600"/>
              </a:spcBef>
              <a:spcAft>
                <a:spcPts val="600"/>
              </a:spcAft>
              <a:buClr>
                <a:srgbClr val="DAEDA9">
                  <a:lumMod val="75000"/>
                </a:srgbClr>
              </a:buClr>
              <a:buFont typeface="Wingdings" pitchFamily="2" charset="2"/>
              <a:buChar char="q"/>
              <a:defRPr/>
            </a:pPr>
            <a:r>
              <a:rPr lang="lv-LV" sz="1500" kern="0" dirty="0">
                <a:solidFill>
                  <a:srgbClr val="004F7F">
                    <a:lumMod val="50000"/>
                  </a:srgbClr>
                </a:solidFill>
                <a:latin typeface="Century Gothic" pitchFamily="34" charset="0"/>
              </a:rPr>
              <a:t>Grūti </a:t>
            </a:r>
            <a:r>
              <a:rPr lang="lv-LV" sz="1500" kern="0" dirty="0" smtClean="0">
                <a:solidFill>
                  <a:srgbClr val="004F7F">
                    <a:lumMod val="50000"/>
                  </a:srgbClr>
                </a:solidFill>
                <a:latin typeface="Century Gothic" pitchFamily="34" charset="0"/>
              </a:rPr>
              <a:t>prognozējama apgrozījuma</a:t>
            </a:r>
          </a:p>
          <a:p>
            <a:pPr marL="1304925" lvl="2" indent="-395288" defTabSz="914400">
              <a:spcBef>
                <a:spcPts val="600"/>
              </a:spcBef>
              <a:spcAft>
                <a:spcPts val="600"/>
              </a:spcAft>
              <a:buClr>
                <a:srgbClr val="DAEDA9">
                  <a:lumMod val="75000"/>
                </a:srgbClr>
              </a:buClr>
              <a:buFont typeface="Wingdings" pitchFamily="2" charset="2"/>
              <a:buChar char="q"/>
              <a:defRPr/>
            </a:pPr>
            <a:r>
              <a:rPr lang="lv-LV" sz="1500" kern="0" dirty="0" smtClean="0">
                <a:solidFill>
                  <a:srgbClr val="004F7F">
                    <a:lumMod val="50000"/>
                  </a:srgbClr>
                </a:solidFill>
                <a:latin typeface="Century Gothic" pitchFamily="34" charset="0"/>
              </a:rPr>
              <a:t>Augstiem </a:t>
            </a:r>
            <a:r>
              <a:rPr lang="lv-LV" sz="1500" kern="0" dirty="0">
                <a:solidFill>
                  <a:srgbClr val="004F7F">
                    <a:lumMod val="50000"/>
                  </a:srgbClr>
                </a:solidFill>
                <a:latin typeface="Century Gothic" pitchFamily="34" charset="0"/>
              </a:rPr>
              <a:t>darījumu riskiem</a:t>
            </a:r>
          </a:p>
          <a:p>
            <a:pPr marL="1304925" lvl="2" indent="-395288" defTabSz="914400">
              <a:spcBef>
                <a:spcPts val="600"/>
              </a:spcBef>
              <a:spcAft>
                <a:spcPts val="600"/>
              </a:spcAft>
              <a:buClr>
                <a:srgbClr val="DAEDA9">
                  <a:lumMod val="75000"/>
                </a:srgbClr>
              </a:buClr>
              <a:buFont typeface="Wingdings" pitchFamily="2" charset="2"/>
              <a:buChar char="q"/>
              <a:defRPr/>
            </a:pPr>
            <a:r>
              <a:rPr lang="lv-LV" sz="1500" kern="0" dirty="0" smtClean="0">
                <a:solidFill>
                  <a:srgbClr val="004F7F">
                    <a:lumMod val="50000"/>
                  </a:srgbClr>
                </a:solidFill>
                <a:latin typeface="Century Gothic" pitchFamily="34" charset="0"/>
              </a:rPr>
              <a:t>Nepietiekama </a:t>
            </a:r>
            <a:r>
              <a:rPr lang="lv-LV" sz="1500" kern="0" dirty="0">
                <a:solidFill>
                  <a:srgbClr val="004F7F">
                    <a:lumMod val="50000"/>
                  </a:srgbClr>
                </a:solidFill>
                <a:latin typeface="Century Gothic" pitchFamily="34" charset="0"/>
              </a:rPr>
              <a:t>nodrošinājuma, pašu kapitāla, neto naudas plūsmas, kredītvēstures</a:t>
            </a:r>
          </a:p>
          <a:p>
            <a:pPr marL="1304925" lvl="2" indent="-395288" defTabSz="914400">
              <a:spcBef>
                <a:spcPts val="600"/>
              </a:spcBef>
              <a:spcAft>
                <a:spcPts val="600"/>
              </a:spcAft>
              <a:buClr>
                <a:srgbClr val="DAEDA9">
                  <a:lumMod val="75000"/>
                </a:srgbClr>
              </a:buClr>
              <a:buFont typeface="Wingdings" pitchFamily="2" charset="2"/>
              <a:buChar char="q"/>
              <a:defRPr/>
            </a:pPr>
            <a:r>
              <a:rPr lang="lv-LV" sz="1500" kern="0" dirty="0" smtClean="0">
                <a:solidFill>
                  <a:srgbClr val="004F7F">
                    <a:lumMod val="50000"/>
                  </a:srgbClr>
                </a:solidFill>
                <a:latin typeface="Century Gothic" pitchFamily="34" charset="0"/>
              </a:rPr>
              <a:t>Augstām </a:t>
            </a:r>
            <a:r>
              <a:rPr lang="lv-LV" sz="1500" kern="0" dirty="0">
                <a:solidFill>
                  <a:srgbClr val="004F7F">
                    <a:lumMod val="50000"/>
                  </a:srgbClr>
                </a:solidFill>
                <a:latin typeface="Century Gothic" pitchFamily="34" charset="0"/>
              </a:rPr>
              <a:t>administratīvām izmaksām mikro aizdevumiem</a:t>
            </a:r>
          </a:p>
          <a:p>
            <a:pPr marL="1304925" lvl="2" indent="-395288" defTabSz="914400">
              <a:spcBef>
                <a:spcPts val="600"/>
              </a:spcBef>
              <a:spcAft>
                <a:spcPts val="600"/>
              </a:spcAft>
              <a:buClr>
                <a:srgbClr val="DAEDA9">
                  <a:lumMod val="75000"/>
                </a:srgbClr>
              </a:buClr>
              <a:buFont typeface="Wingdings" pitchFamily="2" charset="2"/>
              <a:buChar char="q"/>
              <a:defRPr/>
            </a:pPr>
            <a:r>
              <a:rPr lang="lv-LV" sz="1500" kern="0" dirty="0">
                <a:solidFill>
                  <a:srgbClr val="004F7F">
                    <a:lumMod val="50000"/>
                  </a:srgbClr>
                </a:solidFill>
                <a:latin typeface="Century Gothic" pitchFamily="34" charset="0"/>
              </a:rPr>
              <a:t>Nespējas izpildīt komercbanku scoring sistēmas </a:t>
            </a:r>
            <a:r>
              <a:rPr lang="lv-LV" sz="1500" kern="0" dirty="0" smtClean="0">
                <a:solidFill>
                  <a:srgbClr val="004F7F">
                    <a:lumMod val="50000"/>
                  </a:srgbClr>
                </a:solidFill>
                <a:latin typeface="Century Gothic" pitchFamily="34" charset="0"/>
              </a:rPr>
              <a:t>prasības</a:t>
            </a:r>
            <a:endParaRPr lang="lv-LV" sz="1500" kern="0" dirty="0">
              <a:solidFill>
                <a:srgbClr val="004F7F">
                  <a:lumMod val="50000"/>
                </a:srgbClr>
              </a:solidFill>
              <a:latin typeface="Century Gothic" pitchFamily="34" charset="0"/>
            </a:endParaRPr>
          </a:p>
        </p:txBody>
      </p:sp>
    </p:spTree>
    <p:extLst>
      <p:ext uri="{BB962C8B-B14F-4D97-AF65-F5344CB8AC3E}">
        <p14:creationId xmlns:p14="http://schemas.microsoft.com/office/powerpoint/2010/main" val="1464749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88" y="1179513"/>
            <a:ext cx="8761412" cy="499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3350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88" y="461963"/>
            <a:ext cx="8799512" cy="574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7033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25" y="0"/>
            <a:ext cx="8004175" cy="670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0616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70114"/>
            <a:ext cx="6096000" cy="1036642"/>
          </a:xfrm>
        </p:spPr>
        <p:txBody>
          <a:bodyPr/>
          <a:lstStyle/>
          <a:p>
            <a:r>
              <a:rPr lang="lv-LV" dirty="0" smtClean="0">
                <a:solidFill>
                  <a:srgbClr val="005374"/>
                </a:solidFill>
              </a:rPr>
              <a:t>Finanšu pieejamība</a:t>
            </a:r>
            <a:endParaRPr lang="lv-LV" dirty="0">
              <a:solidFill>
                <a:srgbClr val="005374"/>
              </a:solidFill>
            </a:endParaRPr>
          </a:p>
        </p:txBody>
      </p:sp>
      <p:sp>
        <p:nvSpPr>
          <p:cNvPr id="3" name="Content Placeholder 2"/>
          <p:cNvSpPr>
            <a:spLocks noGrp="1"/>
          </p:cNvSpPr>
          <p:nvPr>
            <p:ph idx="1"/>
          </p:nvPr>
        </p:nvSpPr>
        <p:spPr>
          <a:xfrm>
            <a:off x="2438400" y="1510005"/>
            <a:ext cx="6096000" cy="4373573"/>
          </a:xfrm>
        </p:spPr>
        <p:txBody>
          <a:bodyPr>
            <a:normAutofit fontScale="92500" lnSpcReduction="20000"/>
          </a:bodyPr>
          <a:lstStyle/>
          <a:p>
            <a:r>
              <a:rPr lang="lv-LV" dirty="0">
                <a:solidFill>
                  <a:srgbClr val="005374"/>
                </a:solidFill>
              </a:rPr>
              <a:t>Finanšu instrumentiem kopumā pieejamais ES SF atbalsts - </a:t>
            </a:r>
            <a:r>
              <a:rPr lang="lv-LV" b="1" dirty="0">
                <a:solidFill>
                  <a:srgbClr val="005374"/>
                </a:solidFill>
              </a:rPr>
              <a:t>126 milj. EUR</a:t>
            </a:r>
            <a:r>
              <a:rPr lang="lv-LV" b="1" dirty="0" smtClean="0">
                <a:solidFill>
                  <a:srgbClr val="005374"/>
                </a:solidFill>
              </a:rPr>
              <a:t>.</a:t>
            </a:r>
            <a:endParaRPr lang="lv-LV" dirty="0" smtClean="0">
              <a:solidFill>
                <a:srgbClr val="005374"/>
              </a:solidFill>
            </a:endParaRPr>
          </a:p>
          <a:p>
            <a:pPr marL="342900" indent="-342900">
              <a:buFont typeface="Arial" panose="020B0604020202020204" pitchFamily="34" charset="0"/>
              <a:buChar char="•"/>
            </a:pPr>
            <a:endParaRPr lang="lv-LV" dirty="0">
              <a:solidFill>
                <a:srgbClr val="005374"/>
              </a:solidFill>
            </a:endParaRPr>
          </a:p>
          <a:p>
            <a:pPr marL="342900" indent="-342900">
              <a:buFont typeface="Arial" panose="020B0604020202020204" pitchFamily="34" charset="0"/>
              <a:buChar char="•"/>
            </a:pPr>
            <a:r>
              <a:rPr lang="lv-LV" dirty="0" err="1" smtClean="0">
                <a:solidFill>
                  <a:srgbClr val="005374"/>
                </a:solidFill>
              </a:rPr>
              <a:t>Mikroaizdevumi</a:t>
            </a:r>
            <a:r>
              <a:rPr lang="lv-LV" dirty="0" smtClean="0">
                <a:solidFill>
                  <a:srgbClr val="005374"/>
                </a:solidFill>
              </a:rPr>
              <a:t> </a:t>
            </a:r>
            <a:r>
              <a:rPr lang="lv-LV" dirty="0">
                <a:solidFill>
                  <a:srgbClr val="005374"/>
                </a:solidFill>
              </a:rPr>
              <a:t>un aizdevumi uzsācējiem</a:t>
            </a:r>
          </a:p>
          <a:p>
            <a:pPr marL="342900" indent="-342900">
              <a:buFont typeface="Arial" panose="020B0604020202020204" pitchFamily="34" charset="0"/>
              <a:buChar char="•"/>
            </a:pPr>
            <a:r>
              <a:rPr lang="lv-LV" dirty="0">
                <a:solidFill>
                  <a:srgbClr val="005374"/>
                </a:solidFill>
              </a:rPr>
              <a:t>Biznesa eņģeļu ko-investīciju fonds</a:t>
            </a:r>
          </a:p>
          <a:p>
            <a:pPr marL="342900" indent="-342900">
              <a:buFont typeface="Arial" panose="020B0604020202020204" pitchFamily="34" charset="0"/>
              <a:buChar char="•"/>
            </a:pPr>
            <a:r>
              <a:rPr lang="lv-LV" dirty="0">
                <a:solidFill>
                  <a:srgbClr val="005374"/>
                </a:solidFill>
              </a:rPr>
              <a:t>Tehnoloģiju </a:t>
            </a:r>
            <a:r>
              <a:rPr lang="lv-LV" dirty="0" smtClean="0">
                <a:solidFill>
                  <a:srgbClr val="005374"/>
                </a:solidFill>
              </a:rPr>
              <a:t>akselerators</a:t>
            </a:r>
          </a:p>
          <a:p>
            <a:pPr marL="342900" indent="-342900">
              <a:buFont typeface="Arial" panose="020B0604020202020204" pitchFamily="34" charset="0"/>
              <a:buChar char="•"/>
            </a:pPr>
            <a:r>
              <a:rPr lang="lv-LV" dirty="0" smtClean="0">
                <a:solidFill>
                  <a:srgbClr val="005374"/>
                </a:solidFill>
              </a:rPr>
              <a:t>Aizdevumu garantijas</a:t>
            </a:r>
          </a:p>
          <a:p>
            <a:pPr marL="342900" indent="-342900">
              <a:buFont typeface="Arial" panose="020B0604020202020204" pitchFamily="34" charset="0"/>
              <a:buChar char="•"/>
            </a:pPr>
            <a:r>
              <a:rPr lang="lv-LV" dirty="0" err="1" smtClean="0">
                <a:solidFill>
                  <a:srgbClr val="005374"/>
                </a:solidFill>
              </a:rPr>
              <a:t>Mezanīna</a:t>
            </a:r>
            <a:r>
              <a:rPr lang="lv-LV" dirty="0" smtClean="0">
                <a:solidFill>
                  <a:srgbClr val="005374"/>
                </a:solidFill>
              </a:rPr>
              <a:t> aizdevumi</a:t>
            </a:r>
          </a:p>
          <a:p>
            <a:pPr marL="342900" indent="-342900">
              <a:buFont typeface="Arial" panose="020B0604020202020204" pitchFamily="34" charset="0"/>
              <a:buChar char="•"/>
            </a:pPr>
            <a:r>
              <a:rPr lang="lv-LV" dirty="0" smtClean="0">
                <a:solidFill>
                  <a:srgbClr val="005374"/>
                </a:solidFill>
              </a:rPr>
              <a:t>Riska kapitāls</a:t>
            </a:r>
          </a:p>
          <a:p>
            <a:endParaRPr lang="lv-LV" dirty="0">
              <a:solidFill>
                <a:srgbClr val="005374"/>
              </a:solidFill>
            </a:endParaRPr>
          </a:p>
          <a:p>
            <a:r>
              <a:rPr lang="lv-LV" sz="1800" dirty="0" smtClean="0">
                <a:solidFill>
                  <a:srgbClr val="005374"/>
                </a:solidFill>
              </a:rPr>
              <a:t>«Aizdevumi uzsācējiem», «Izaugsmes aizdevumi» un «Aizdevumi garantijas» - pieteikšanās plānota 2016.gada sākumā</a:t>
            </a:r>
          </a:p>
          <a:p>
            <a:endParaRPr lang="lv-LV" sz="1800" dirty="0">
              <a:solidFill>
                <a:srgbClr val="005374"/>
              </a:solidFill>
            </a:endParaRPr>
          </a:p>
          <a:p>
            <a:r>
              <a:rPr lang="lv-LV" sz="1800" dirty="0" smtClean="0">
                <a:solidFill>
                  <a:srgbClr val="005374"/>
                </a:solidFill>
              </a:rPr>
              <a:t>Pārējie finanšu instrumenti tiks nodrošināti 2016.gada laikā.</a:t>
            </a:r>
          </a:p>
          <a:p>
            <a:endParaRPr lang="lv-LV" sz="1800" dirty="0">
              <a:solidFill>
                <a:srgbClr val="005374"/>
              </a:solidFill>
            </a:endParaRPr>
          </a:p>
        </p:txBody>
      </p:sp>
      <p:sp>
        <p:nvSpPr>
          <p:cNvPr id="4" name="Text Placeholder 3"/>
          <p:cNvSpPr>
            <a:spLocks noGrp="1"/>
          </p:cNvSpPr>
          <p:nvPr>
            <p:ph type="body" sz="quarter" idx="10"/>
          </p:nvPr>
        </p:nvSpPr>
        <p:spPr/>
        <p:txBody>
          <a:bodyPr/>
          <a:lstStyle/>
          <a:p>
            <a:r>
              <a:rPr lang="lv-LV" dirty="0" smtClean="0"/>
              <a:t>06.05.2015</a:t>
            </a:r>
            <a:r>
              <a:rPr lang="lv-LV" dirty="0"/>
              <a:t>.</a:t>
            </a:r>
          </a:p>
          <a:p>
            <a:endParaRPr lang="lv-LV" dirty="0"/>
          </a:p>
        </p:txBody>
      </p:sp>
      <p:sp>
        <p:nvSpPr>
          <p:cNvPr id="5" name="Text Placeholder 4"/>
          <p:cNvSpPr>
            <a:spLocks noGrp="1"/>
          </p:cNvSpPr>
          <p:nvPr>
            <p:ph type="body" sz="quarter" idx="12"/>
          </p:nvPr>
        </p:nvSpPr>
        <p:spPr>
          <a:xfrm>
            <a:off x="3995351" y="6324600"/>
            <a:ext cx="4539049" cy="304800"/>
          </a:xfrm>
        </p:spPr>
        <p:txBody>
          <a:bodyPr>
            <a:normAutofit fontScale="92500"/>
          </a:bodyPr>
          <a:lstStyle/>
          <a:p>
            <a:r>
              <a:rPr lang="lv-LV" dirty="0">
                <a:solidFill>
                  <a:srgbClr val="005374"/>
                </a:solidFill>
                <a:latin typeface="Century Gothic" pitchFamily="34" charset="0"/>
                <a:cs typeface="Calibri" pitchFamily="34" charset="0"/>
              </a:rPr>
              <a:t>EM pārziņā esošo ES fondu atbalsta pasākumi jaunajā plānošanas periodā</a:t>
            </a:r>
            <a:endParaRPr lang="lv-LV" altLang="lv-LV" dirty="0"/>
          </a:p>
        </p:txBody>
      </p:sp>
    </p:spTree>
    <p:extLst>
      <p:ext uri="{BB962C8B-B14F-4D97-AF65-F5344CB8AC3E}">
        <p14:creationId xmlns:p14="http://schemas.microsoft.com/office/powerpoint/2010/main" val="1274926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244436" y="682550"/>
            <a:ext cx="6442364" cy="1036637"/>
          </a:xfrm>
        </p:spPr>
        <p:txBody>
          <a:bodyPr/>
          <a:lstStyle/>
          <a:p>
            <a:r>
              <a:rPr lang="lv-LV" altLang="lv-LV" dirty="0">
                <a:solidFill>
                  <a:srgbClr val="005374"/>
                </a:solidFill>
                <a:latin typeface="Century Gothic" pitchFamily="34" charset="0"/>
                <a:ea typeface="Calibri" pitchFamily="34" charset="0"/>
                <a:cs typeface="Calibri" pitchFamily="34" charset="0"/>
              </a:rPr>
              <a:t>E</a:t>
            </a:r>
            <a:r>
              <a:rPr lang="lv-LV" altLang="lv-LV" dirty="0" smtClean="0">
                <a:solidFill>
                  <a:srgbClr val="005374"/>
                </a:solidFill>
                <a:latin typeface="Century Gothic" pitchFamily="34" charset="0"/>
                <a:ea typeface="Calibri" pitchFamily="34" charset="0"/>
                <a:cs typeface="Calibri" pitchFamily="34" charset="0"/>
              </a:rPr>
              <a:t>nergoefektivitātes paaugstināšana </a:t>
            </a:r>
            <a:r>
              <a:rPr lang="lv-LV" altLang="lv-LV" dirty="0">
                <a:solidFill>
                  <a:srgbClr val="005374"/>
                </a:solidFill>
                <a:latin typeface="Century Gothic" pitchFamily="34" charset="0"/>
                <a:ea typeface="Calibri" pitchFamily="34" charset="0"/>
                <a:cs typeface="Calibri" pitchFamily="34" charset="0"/>
              </a:rPr>
              <a:t>dzīvojamās ēkās</a:t>
            </a:r>
            <a:endParaRPr lang="lv-LV" altLang="lv-LV" dirty="0" smtClean="0">
              <a:solidFill>
                <a:srgbClr val="005374"/>
              </a:solidFill>
            </a:endParaRPr>
          </a:p>
        </p:txBody>
      </p:sp>
      <p:sp>
        <p:nvSpPr>
          <p:cNvPr id="33795" name="Content Placeholder 2"/>
          <p:cNvSpPr>
            <a:spLocks noGrp="1"/>
          </p:cNvSpPr>
          <p:nvPr>
            <p:ph idx="1"/>
          </p:nvPr>
        </p:nvSpPr>
        <p:spPr>
          <a:xfrm>
            <a:off x="1828800" y="1694797"/>
            <a:ext cx="6096000" cy="4530512"/>
          </a:xfrm>
        </p:spPr>
        <p:txBody>
          <a:bodyPr>
            <a:noAutofit/>
          </a:bodyPr>
          <a:lstStyle/>
          <a:p>
            <a:pPr marL="342900" indent="-342900" algn="just">
              <a:spcBef>
                <a:spcPts val="0"/>
              </a:spcBef>
              <a:spcAft>
                <a:spcPts val="400"/>
              </a:spcAft>
              <a:buClr>
                <a:srgbClr val="228B9D"/>
              </a:buClr>
              <a:buFont typeface="Arial" charset="0"/>
              <a:buChar char="•"/>
            </a:pPr>
            <a:r>
              <a:rPr lang="lv-LV" altLang="lv-LV" sz="1300" dirty="0">
                <a:solidFill>
                  <a:srgbClr val="005374"/>
                </a:solidFill>
              </a:rPr>
              <a:t>ES SF </a:t>
            </a:r>
            <a:r>
              <a:rPr lang="lv-LV" altLang="lv-LV" sz="1300" dirty="0" smtClean="0">
                <a:solidFill>
                  <a:srgbClr val="005374"/>
                </a:solidFill>
              </a:rPr>
              <a:t>un valsts budžeta finansējums</a:t>
            </a:r>
            <a:r>
              <a:rPr lang="lv-LV" altLang="lv-LV" sz="1300" dirty="0">
                <a:solidFill>
                  <a:srgbClr val="005374"/>
                </a:solidFill>
              </a:rPr>
              <a:t>: </a:t>
            </a:r>
            <a:r>
              <a:rPr lang="lv-LV" altLang="lv-LV" sz="1300" b="1" dirty="0" smtClean="0">
                <a:solidFill>
                  <a:srgbClr val="005374"/>
                </a:solidFill>
              </a:rPr>
              <a:t>176 </a:t>
            </a:r>
            <a:r>
              <a:rPr lang="lv-LV" altLang="lv-LV" sz="1300" b="1" dirty="0">
                <a:solidFill>
                  <a:srgbClr val="005374"/>
                </a:solidFill>
              </a:rPr>
              <a:t>milj. EUR</a:t>
            </a:r>
          </a:p>
          <a:p>
            <a:pPr marL="342900" indent="-342900" algn="just">
              <a:spcBef>
                <a:spcPts val="0"/>
              </a:spcBef>
              <a:spcAft>
                <a:spcPts val="400"/>
              </a:spcAft>
              <a:buClr>
                <a:srgbClr val="228B9D"/>
              </a:buClr>
              <a:buFont typeface="Arial" charset="0"/>
              <a:buChar char="•"/>
            </a:pPr>
            <a:r>
              <a:rPr lang="lv-LV" altLang="lv-LV" sz="1300" dirty="0" smtClean="0">
                <a:solidFill>
                  <a:srgbClr val="005374"/>
                </a:solidFill>
              </a:rPr>
              <a:t>Piedāvātie atbalsta veidi:</a:t>
            </a:r>
            <a:endParaRPr lang="lv-LV" altLang="lv-LV" sz="1300" dirty="0">
              <a:solidFill>
                <a:srgbClr val="005374"/>
              </a:solidFill>
            </a:endParaRPr>
          </a:p>
          <a:p>
            <a:pPr marL="1104900" lvl="1" indent="-342900" algn="just">
              <a:spcBef>
                <a:spcPts val="0"/>
              </a:spcBef>
              <a:spcAft>
                <a:spcPts val="400"/>
              </a:spcAft>
              <a:buClr>
                <a:srgbClr val="228B9D"/>
              </a:buClr>
              <a:buFont typeface="Arial" charset="0"/>
              <a:buChar char="•"/>
            </a:pPr>
            <a:r>
              <a:rPr lang="lv-LV" altLang="lv-LV" sz="1300" b="1" dirty="0">
                <a:solidFill>
                  <a:srgbClr val="005374"/>
                </a:solidFill>
                <a:latin typeface="Verdana" panose="020B0604030504040204" pitchFamily="34" charset="0"/>
                <a:ea typeface="Verdana" panose="020B0604030504040204" pitchFamily="34" charset="0"/>
                <a:cs typeface="Verdana" panose="020B0604030504040204" pitchFamily="34" charset="0"/>
              </a:rPr>
              <a:t>Grants</a:t>
            </a:r>
            <a:r>
              <a:rPr lang="lv-LV" altLang="lv-LV" sz="1300" dirty="0">
                <a:solidFill>
                  <a:srgbClr val="005374"/>
                </a:solidFill>
                <a:latin typeface="Verdana" panose="020B0604030504040204" pitchFamily="34" charset="0"/>
                <a:ea typeface="Verdana" panose="020B0604030504040204" pitchFamily="34" charset="0"/>
                <a:cs typeface="Verdana" panose="020B0604030504040204" pitchFamily="34" charset="0"/>
              </a:rPr>
              <a:t> (līdz 50% no projekta izmaksām)</a:t>
            </a:r>
          </a:p>
          <a:p>
            <a:pPr marL="1104900" lvl="1" indent="-342900" algn="just">
              <a:spcBef>
                <a:spcPts val="0"/>
              </a:spcBef>
              <a:spcAft>
                <a:spcPts val="400"/>
              </a:spcAft>
              <a:buClr>
                <a:srgbClr val="228B9D"/>
              </a:buClr>
              <a:buFont typeface="Arial" charset="0"/>
              <a:buChar char="•"/>
            </a:pPr>
            <a:r>
              <a:rPr lang="lv-LV" altLang="lv-LV" sz="1300" b="1" dirty="0">
                <a:solidFill>
                  <a:srgbClr val="005374"/>
                </a:solidFill>
                <a:latin typeface="Verdana" panose="020B0604030504040204" pitchFamily="34" charset="0"/>
                <a:ea typeface="Verdana" panose="020B0604030504040204" pitchFamily="34" charset="0"/>
                <a:cs typeface="Verdana" panose="020B0604030504040204" pitchFamily="34" charset="0"/>
              </a:rPr>
              <a:t>Garantijas</a:t>
            </a:r>
            <a:r>
              <a:rPr lang="lv-LV" altLang="lv-LV" sz="1300" dirty="0">
                <a:solidFill>
                  <a:srgbClr val="005374"/>
                </a:solidFill>
                <a:latin typeface="Verdana" panose="020B0604030504040204" pitchFamily="34" charset="0"/>
                <a:ea typeface="Verdana" panose="020B0604030504040204" pitchFamily="34" charset="0"/>
                <a:cs typeface="Verdana" panose="020B0604030504040204" pitchFamily="34" charset="0"/>
              </a:rPr>
              <a:t> komercbanku </a:t>
            </a:r>
            <a:r>
              <a:rPr lang="lv-LV" altLang="lv-LV" sz="1300" dirty="0" smtClean="0">
                <a:solidFill>
                  <a:srgbClr val="005374"/>
                </a:solidFill>
                <a:latin typeface="Verdana" panose="020B0604030504040204" pitchFamily="34" charset="0"/>
                <a:ea typeface="Verdana" panose="020B0604030504040204" pitchFamily="34" charset="0"/>
                <a:cs typeface="Verdana" panose="020B0604030504040204" pitchFamily="34" charset="0"/>
              </a:rPr>
              <a:t>aizdevumiem un </a:t>
            </a:r>
            <a:r>
              <a:rPr lang="lv-LV" altLang="lv-LV" sz="1300" dirty="0">
                <a:solidFill>
                  <a:srgbClr val="005374"/>
                </a:solidFill>
                <a:latin typeface="Verdana" panose="020B0604030504040204" pitchFamily="34" charset="0"/>
                <a:ea typeface="Verdana" panose="020B0604030504040204" pitchFamily="34" charset="0"/>
                <a:cs typeface="Verdana" panose="020B0604030504040204" pitchFamily="34" charset="0"/>
              </a:rPr>
              <a:t>tiešais </a:t>
            </a:r>
            <a:r>
              <a:rPr lang="lv-LV" altLang="lv-LV" sz="1300" b="1" dirty="0" smtClean="0">
                <a:solidFill>
                  <a:srgbClr val="005374"/>
                </a:solidFill>
                <a:latin typeface="Verdana" panose="020B0604030504040204" pitchFamily="34" charset="0"/>
                <a:ea typeface="Verdana" panose="020B0604030504040204" pitchFamily="34" charset="0"/>
                <a:cs typeface="Verdana" panose="020B0604030504040204" pitchFamily="34" charset="0"/>
              </a:rPr>
              <a:t>AFI aizdevums</a:t>
            </a:r>
            <a:endParaRPr lang="lv-LV" altLang="lv-LV" sz="1300" b="1" dirty="0">
              <a:solidFill>
                <a:srgbClr val="005374"/>
              </a:solidFill>
              <a:latin typeface="Verdana" panose="020B0604030504040204" pitchFamily="34" charset="0"/>
              <a:ea typeface="Verdana" panose="020B0604030504040204" pitchFamily="34" charset="0"/>
              <a:cs typeface="Verdana" panose="020B0604030504040204" pitchFamily="34" charset="0"/>
            </a:endParaRPr>
          </a:p>
          <a:p>
            <a:pPr marL="1104900" lvl="1" indent="-342900" algn="just">
              <a:spcBef>
                <a:spcPts val="0"/>
              </a:spcBef>
              <a:spcAft>
                <a:spcPts val="400"/>
              </a:spcAft>
              <a:buClr>
                <a:srgbClr val="228B9D"/>
              </a:buClr>
              <a:buFont typeface="Arial" charset="0"/>
              <a:buChar char="•"/>
            </a:pPr>
            <a:r>
              <a:rPr lang="lv-LV" altLang="lv-LV" sz="1300" b="1" dirty="0" smtClean="0">
                <a:solidFill>
                  <a:srgbClr val="005374"/>
                </a:solidFill>
                <a:latin typeface="Verdana" panose="020B0604030504040204" pitchFamily="34" charset="0"/>
                <a:ea typeface="Verdana" panose="020B0604030504040204" pitchFamily="34" charset="0"/>
                <a:cs typeface="Verdana" panose="020B0604030504040204" pitchFamily="34" charset="0"/>
              </a:rPr>
              <a:t>Tehniskās </a:t>
            </a:r>
            <a:r>
              <a:rPr lang="lv-LV" altLang="lv-LV" sz="1300" b="1" dirty="0">
                <a:solidFill>
                  <a:srgbClr val="005374"/>
                </a:solidFill>
                <a:latin typeface="Verdana" panose="020B0604030504040204" pitchFamily="34" charset="0"/>
                <a:ea typeface="Verdana" panose="020B0604030504040204" pitchFamily="34" charset="0"/>
                <a:cs typeface="Verdana" panose="020B0604030504040204" pitchFamily="34" charset="0"/>
              </a:rPr>
              <a:t>konsultācijas</a:t>
            </a:r>
            <a:r>
              <a:rPr lang="lv-LV" altLang="lv-LV" sz="1300" dirty="0">
                <a:solidFill>
                  <a:srgbClr val="005374"/>
                </a:solidFill>
                <a:latin typeface="Verdana" panose="020B0604030504040204" pitchFamily="34" charset="0"/>
                <a:ea typeface="Verdana" panose="020B0604030504040204" pitchFamily="34" charset="0"/>
                <a:cs typeface="Verdana" panose="020B0604030504040204" pitchFamily="34" charset="0"/>
              </a:rPr>
              <a:t>, lai mazinātu riskus energoefektivitātes paaugstināšanas projektu sagatavošanas un īstenošanas stadijā</a:t>
            </a:r>
          </a:p>
          <a:p>
            <a:pPr marL="342900" indent="-342900" algn="just">
              <a:spcBef>
                <a:spcPts val="0"/>
              </a:spcBef>
              <a:spcAft>
                <a:spcPts val="400"/>
              </a:spcAft>
              <a:buClr>
                <a:srgbClr val="228B9D"/>
              </a:buClr>
              <a:buFont typeface="Arial" charset="0"/>
              <a:buChar char="•"/>
            </a:pPr>
            <a:r>
              <a:rPr lang="lv-LV" altLang="lv-LV" sz="1300" dirty="0" smtClean="0">
                <a:solidFill>
                  <a:srgbClr val="005374"/>
                </a:solidFill>
              </a:rPr>
              <a:t>Atbalstāmās izmaksas – būvdarbi energoefektivitātes paaugstināšanai un mājas ilgtspējas nodrošināšanai, projekta uzraudzība un vadība</a:t>
            </a:r>
            <a:endParaRPr lang="lv-LV" altLang="lv-LV" sz="1300" dirty="0">
              <a:solidFill>
                <a:srgbClr val="005374"/>
              </a:solidFill>
            </a:endParaRPr>
          </a:p>
          <a:p>
            <a:pPr marL="342900" indent="-342900" algn="just">
              <a:spcBef>
                <a:spcPts val="0"/>
              </a:spcBef>
              <a:spcAft>
                <a:spcPts val="400"/>
              </a:spcAft>
              <a:buClr>
                <a:srgbClr val="228B9D"/>
              </a:buClr>
              <a:buFont typeface="Arial" charset="0"/>
              <a:buChar char="•"/>
            </a:pPr>
            <a:r>
              <a:rPr lang="lv-LV" altLang="lv-LV" sz="1300" dirty="0" smtClean="0">
                <a:solidFill>
                  <a:srgbClr val="005374"/>
                </a:solidFill>
              </a:rPr>
              <a:t>Galvenie projektu nosacījumi:</a:t>
            </a:r>
          </a:p>
          <a:p>
            <a:pPr marL="1104900" lvl="1" indent="-342900" algn="just">
              <a:spcBef>
                <a:spcPts val="0"/>
              </a:spcBef>
              <a:spcAft>
                <a:spcPts val="400"/>
              </a:spcAft>
              <a:buClr>
                <a:srgbClr val="228B9D"/>
              </a:buClr>
              <a:buFont typeface="Arial" charset="0"/>
              <a:buChar char="•"/>
            </a:pPr>
            <a:r>
              <a:rPr lang="lv-LV" altLang="lv-LV" sz="1300" b="1" dirty="0">
                <a:solidFill>
                  <a:srgbClr val="005374"/>
                </a:solidFill>
                <a:latin typeface="Verdana" panose="020B0604030504040204" pitchFamily="34" charset="0"/>
                <a:ea typeface="Verdana" panose="020B0604030504040204" pitchFamily="34" charset="0"/>
                <a:cs typeface="Verdana" panose="020B0604030504040204" pitchFamily="34" charset="0"/>
              </a:rPr>
              <a:t>Projekta IRR &gt; 0</a:t>
            </a:r>
            <a:r>
              <a:rPr lang="lv-LV" altLang="lv-LV" sz="1300" dirty="0">
                <a:solidFill>
                  <a:srgbClr val="005374"/>
                </a:solidFill>
                <a:latin typeface="Verdana" panose="020B0604030504040204" pitchFamily="34" charset="0"/>
                <a:ea typeface="Verdana" panose="020B0604030504040204" pitchFamily="34" charset="0"/>
                <a:cs typeface="Verdana" panose="020B0604030504040204" pitchFamily="34" charset="0"/>
              </a:rPr>
              <a:t>, rēķinot 20 gadu periodā</a:t>
            </a:r>
          </a:p>
          <a:p>
            <a:pPr marL="1104900" lvl="1" indent="-342900" algn="just">
              <a:spcBef>
                <a:spcPts val="0"/>
              </a:spcBef>
              <a:spcAft>
                <a:spcPts val="400"/>
              </a:spcAft>
              <a:buClr>
                <a:srgbClr val="228B9D"/>
              </a:buClr>
              <a:buFont typeface="Arial" charset="0"/>
              <a:buChar char="•"/>
            </a:pPr>
            <a:r>
              <a:rPr lang="lv-LV" altLang="lv-LV" sz="1300" dirty="0">
                <a:solidFill>
                  <a:srgbClr val="005374"/>
                </a:solidFill>
                <a:latin typeface="Verdana" panose="020B0604030504040204" pitchFamily="34" charset="0"/>
                <a:ea typeface="Verdana" panose="020B0604030504040204" pitchFamily="34" charset="0"/>
                <a:cs typeface="Verdana" panose="020B0604030504040204" pitchFamily="34" charset="0"/>
              </a:rPr>
              <a:t>Siltumenerģijas patēriņš apkurei pēc renovācijas nepārsniedz </a:t>
            </a:r>
            <a:r>
              <a:rPr lang="lv-LV" altLang="lv-LV" sz="1300" b="1" dirty="0">
                <a:solidFill>
                  <a:srgbClr val="005374"/>
                </a:solidFill>
                <a:latin typeface="Verdana" panose="020B0604030504040204" pitchFamily="34" charset="0"/>
                <a:ea typeface="Verdana" panose="020B0604030504040204" pitchFamily="34" charset="0"/>
                <a:cs typeface="Verdana" panose="020B0604030504040204" pitchFamily="34" charset="0"/>
              </a:rPr>
              <a:t>90 kWh/m</a:t>
            </a:r>
            <a:r>
              <a:rPr lang="lv-LV" altLang="lv-LV" sz="1300" b="1" baseline="30000" dirty="0">
                <a:solidFill>
                  <a:srgbClr val="005374"/>
                </a:solidFill>
                <a:latin typeface="Verdana" panose="020B0604030504040204" pitchFamily="34" charset="0"/>
                <a:ea typeface="Verdana" panose="020B0604030504040204" pitchFamily="34" charset="0"/>
                <a:cs typeface="Verdana" panose="020B0604030504040204" pitchFamily="34" charset="0"/>
              </a:rPr>
              <a:t>2</a:t>
            </a:r>
            <a:r>
              <a:rPr lang="lv-LV" altLang="lv-LV" sz="1300" b="1" dirty="0">
                <a:solidFill>
                  <a:srgbClr val="005374"/>
                </a:solidFill>
                <a:latin typeface="Verdana" panose="020B0604030504040204" pitchFamily="34" charset="0"/>
                <a:ea typeface="Verdana" panose="020B0604030504040204" pitchFamily="34" charset="0"/>
                <a:cs typeface="Verdana" panose="020B0604030504040204" pitchFamily="34" charset="0"/>
              </a:rPr>
              <a:t> gadā</a:t>
            </a:r>
          </a:p>
          <a:p>
            <a:pPr marL="342900" indent="-342900" algn="just">
              <a:spcBef>
                <a:spcPts val="0"/>
              </a:spcBef>
              <a:spcAft>
                <a:spcPts val="400"/>
              </a:spcAft>
              <a:buClr>
                <a:srgbClr val="228B9D"/>
              </a:buClr>
              <a:buFont typeface="Arial" charset="0"/>
              <a:buChar char="•"/>
            </a:pPr>
            <a:r>
              <a:rPr lang="lv-LV" altLang="lv-LV" sz="1300" dirty="0" smtClean="0">
                <a:solidFill>
                  <a:srgbClr val="005374"/>
                </a:solidFill>
              </a:rPr>
              <a:t>Sasniedzamie rezultāti:</a:t>
            </a:r>
          </a:p>
          <a:p>
            <a:pPr marL="1104900" lvl="1" indent="-342900" algn="just">
              <a:spcBef>
                <a:spcPts val="0"/>
              </a:spcBef>
              <a:spcAft>
                <a:spcPts val="400"/>
              </a:spcAft>
              <a:buClr>
                <a:srgbClr val="228B9D"/>
              </a:buClr>
              <a:buFont typeface="Arial" charset="0"/>
              <a:buChar char="•"/>
            </a:pPr>
            <a:r>
              <a:rPr lang="lv-LV" altLang="lv-LV" sz="1300" dirty="0">
                <a:solidFill>
                  <a:srgbClr val="005374"/>
                </a:solidFill>
                <a:latin typeface="Verdana" panose="020B0604030504040204" pitchFamily="34" charset="0"/>
                <a:ea typeface="Verdana" panose="020B0604030504040204" pitchFamily="34" charset="0"/>
                <a:cs typeface="Verdana" panose="020B0604030504040204" pitchFamily="34" charset="0"/>
              </a:rPr>
              <a:t>Atbalstīta  vairāk kā </a:t>
            </a:r>
            <a:r>
              <a:rPr lang="lv-LV" altLang="lv-LV" sz="1300" b="1" dirty="0">
                <a:solidFill>
                  <a:srgbClr val="005374"/>
                </a:solidFill>
                <a:latin typeface="Verdana" panose="020B0604030504040204" pitchFamily="34" charset="0"/>
                <a:ea typeface="Verdana" panose="020B0604030504040204" pitchFamily="34" charset="0"/>
                <a:cs typeface="Verdana" panose="020B0604030504040204" pitchFamily="34" charset="0"/>
              </a:rPr>
              <a:t>1700</a:t>
            </a:r>
            <a:r>
              <a:rPr lang="lv-LV" altLang="lv-LV" sz="1300" dirty="0">
                <a:solidFill>
                  <a:srgbClr val="005374"/>
                </a:solidFill>
                <a:latin typeface="Verdana" panose="020B0604030504040204" pitchFamily="34" charset="0"/>
                <a:ea typeface="Verdana" panose="020B0604030504040204" pitchFamily="34" charset="0"/>
                <a:cs typeface="Verdana" panose="020B0604030504040204" pitchFamily="34" charset="0"/>
              </a:rPr>
              <a:t> ēku energoefektivitātes paaugstināšana</a:t>
            </a:r>
          </a:p>
          <a:p>
            <a:pPr marL="1104900" lvl="1" indent="-342900" algn="just">
              <a:spcBef>
                <a:spcPts val="0"/>
              </a:spcBef>
              <a:spcAft>
                <a:spcPts val="400"/>
              </a:spcAft>
              <a:buClr>
                <a:srgbClr val="228B9D"/>
              </a:buClr>
              <a:buFont typeface="Arial" charset="0"/>
              <a:buChar char="•"/>
            </a:pPr>
            <a:r>
              <a:rPr lang="lv-LV" altLang="lv-LV" sz="1300" dirty="0">
                <a:solidFill>
                  <a:srgbClr val="005374"/>
                </a:solidFill>
                <a:latin typeface="Verdana" panose="020B0604030504040204" pitchFamily="34" charset="0"/>
                <a:ea typeface="Verdana" panose="020B0604030504040204" pitchFamily="34" charset="0"/>
                <a:cs typeface="Verdana" panose="020B0604030504040204" pitchFamily="34" charset="0"/>
              </a:rPr>
              <a:t>Ik gadu ietaupītas vairāk kā </a:t>
            </a:r>
            <a:r>
              <a:rPr lang="lv-LV" altLang="lv-LV" sz="1300" b="1" dirty="0">
                <a:solidFill>
                  <a:srgbClr val="005374"/>
                </a:solidFill>
                <a:latin typeface="Verdana" panose="020B0604030504040204" pitchFamily="34" charset="0"/>
                <a:ea typeface="Verdana" panose="020B0604030504040204" pitchFamily="34" charset="0"/>
                <a:cs typeface="Verdana" panose="020B0604030504040204" pitchFamily="34" charset="0"/>
              </a:rPr>
              <a:t>260 </a:t>
            </a:r>
            <a:r>
              <a:rPr lang="lv-LV" altLang="lv-LV" sz="1300" b="1" dirty="0" err="1" smtClean="0">
                <a:solidFill>
                  <a:srgbClr val="005374"/>
                </a:solidFill>
                <a:latin typeface="Verdana" panose="020B0604030504040204" pitchFamily="34" charset="0"/>
                <a:ea typeface="Verdana" panose="020B0604030504040204" pitchFamily="34" charset="0"/>
                <a:cs typeface="Verdana" panose="020B0604030504040204" pitchFamily="34" charset="0"/>
              </a:rPr>
              <a:t>GWh</a:t>
            </a:r>
            <a:r>
              <a:rPr lang="lv-LV" altLang="lv-LV" sz="1300" dirty="0" smtClean="0">
                <a:solidFill>
                  <a:srgbClr val="005374"/>
                </a:solidFill>
                <a:latin typeface="Verdana" panose="020B0604030504040204" pitchFamily="34" charset="0"/>
                <a:ea typeface="Verdana" panose="020B0604030504040204" pitchFamily="34" charset="0"/>
                <a:cs typeface="Verdana" panose="020B0604030504040204" pitchFamily="34" charset="0"/>
              </a:rPr>
              <a:t> siltumenerģijas</a:t>
            </a:r>
            <a:endParaRPr lang="lv-LV" altLang="lv-LV" sz="1300" b="1" dirty="0">
              <a:solidFill>
                <a:srgbClr val="005374"/>
              </a:solidFill>
              <a:latin typeface="Verdana" panose="020B0604030504040204" pitchFamily="34" charset="0"/>
              <a:ea typeface="Verdana" panose="020B0604030504040204" pitchFamily="34" charset="0"/>
              <a:cs typeface="Verdana" panose="020B0604030504040204" pitchFamily="34" charset="0"/>
            </a:endParaRPr>
          </a:p>
        </p:txBody>
      </p:sp>
      <p:sp>
        <p:nvSpPr>
          <p:cNvPr id="33796" name="Text Placeholder 1"/>
          <p:cNvSpPr>
            <a:spLocks noGrp="1"/>
          </p:cNvSpPr>
          <p:nvPr>
            <p:ph type="body" sz="quarter" idx="10"/>
          </p:nvPr>
        </p:nvSpPr>
        <p:spPr/>
        <p:txBody>
          <a:bodyPr/>
          <a:lstStyle/>
          <a:p>
            <a:r>
              <a:rPr lang="lv-LV" altLang="lv-LV" dirty="0" smtClean="0"/>
              <a:t>06.05.2015.</a:t>
            </a:r>
          </a:p>
        </p:txBody>
      </p:sp>
      <p:sp>
        <p:nvSpPr>
          <p:cNvPr id="33797" name="Text Placeholder 2"/>
          <p:cNvSpPr>
            <a:spLocks noGrp="1"/>
          </p:cNvSpPr>
          <p:nvPr>
            <p:ph type="body" sz="quarter" idx="12"/>
          </p:nvPr>
        </p:nvSpPr>
        <p:spPr>
          <a:xfrm>
            <a:off x="4003589" y="6324600"/>
            <a:ext cx="4530811" cy="304800"/>
          </a:xfrm>
        </p:spPr>
        <p:txBody>
          <a:bodyPr>
            <a:normAutofit fontScale="92500"/>
          </a:bodyPr>
          <a:lstStyle/>
          <a:p>
            <a:r>
              <a:rPr lang="lv-LV" dirty="0">
                <a:solidFill>
                  <a:srgbClr val="005374"/>
                </a:solidFill>
                <a:latin typeface="Century Gothic" pitchFamily="34" charset="0"/>
                <a:cs typeface="Calibri" pitchFamily="34" charset="0"/>
              </a:rPr>
              <a:t>EM pārziņā esošo ES fondu atbalsta pasākumi jaunajā plānošanas periodā</a:t>
            </a:r>
            <a:endParaRPr lang="lv-LV" altLang="lv-LV" dirty="0" smtClean="0"/>
          </a:p>
        </p:txBody>
      </p:sp>
    </p:spTree>
    <p:extLst>
      <p:ext uri="{BB962C8B-B14F-4D97-AF65-F5344CB8AC3E}">
        <p14:creationId xmlns:p14="http://schemas.microsoft.com/office/powerpoint/2010/main" val="69652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smtClean="0"/>
              <a:t>2014.gadā Latvijas ekonomikas izaugsme ir kļuvusi lēnāka, tomēr tā joprojām ir virs ES-28 vidējā līmeņa</a:t>
            </a:r>
            <a:endParaRPr lang="lv-LV" dirty="0"/>
          </a:p>
        </p:txBody>
      </p:sp>
      <p:sp>
        <p:nvSpPr>
          <p:cNvPr id="6" name="Slide Number Placeholder 5"/>
          <p:cNvSpPr>
            <a:spLocks noGrp="1"/>
          </p:cNvSpPr>
          <p:nvPr>
            <p:ph type="sldNum" sz="quarter" idx="13"/>
          </p:nvPr>
        </p:nvSpPr>
        <p:spPr/>
        <p:txBody>
          <a:bodyPr/>
          <a:lstStyle/>
          <a:p>
            <a:fld id="{B850F3BE-B8D8-40A4-B1BC-D2C948BB0006}" type="slidenum">
              <a:rPr lang="en-US" altLang="lv-LV" smtClean="0"/>
              <a:pPr/>
              <a:t>2</a:t>
            </a:fld>
            <a:endParaRPr lang="en-US" altLang="lv-LV"/>
          </a:p>
        </p:txBody>
      </p:sp>
      <p:graphicFrame>
        <p:nvGraphicFramePr>
          <p:cNvPr id="12" name="Chart 11"/>
          <p:cNvGraphicFramePr>
            <a:graphicFrameLocks/>
          </p:cNvGraphicFramePr>
          <p:nvPr>
            <p:extLst>
              <p:ext uri="{D42A27DB-BD31-4B8C-83A1-F6EECF244321}">
                <p14:modId xmlns:p14="http://schemas.microsoft.com/office/powerpoint/2010/main" val="3822866209"/>
              </p:ext>
            </p:extLst>
          </p:nvPr>
        </p:nvGraphicFramePr>
        <p:xfrm>
          <a:off x="287524" y="1849044"/>
          <a:ext cx="8568952" cy="4627956"/>
        </p:xfrm>
        <a:graphic>
          <a:graphicData uri="http://schemas.openxmlformats.org/drawingml/2006/chart">
            <c:chart xmlns:c="http://schemas.openxmlformats.org/drawingml/2006/chart" xmlns:r="http://schemas.openxmlformats.org/officeDocument/2006/relationships" r:id="rId2"/>
          </a:graphicData>
        </a:graphic>
      </p:graphicFrame>
      <p:sp>
        <p:nvSpPr>
          <p:cNvPr id="13" name="Content Placeholder 1"/>
          <p:cNvSpPr>
            <a:spLocks noGrp="1"/>
          </p:cNvSpPr>
          <p:nvPr>
            <p:ph idx="1"/>
          </p:nvPr>
        </p:nvSpPr>
        <p:spPr>
          <a:xfrm>
            <a:off x="304800" y="1617644"/>
            <a:ext cx="8229600" cy="288032"/>
          </a:xfrm>
        </p:spPr>
        <p:txBody>
          <a:bodyPr>
            <a:normAutofit/>
          </a:bodyPr>
          <a:lstStyle/>
          <a:p>
            <a:pPr marL="0" indent="0">
              <a:buNone/>
            </a:pPr>
            <a:r>
              <a:rPr lang="lv-LV" sz="1100" dirty="0"/>
              <a:t>IKP pieaugums </a:t>
            </a:r>
            <a:r>
              <a:rPr lang="lv-LV" sz="1100" dirty="0" smtClean="0"/>
              <a:t>2014. gadā, %</a:t>
            </a:r>
            <a:endParaRPr lang="lv-LV" sz="1100" dirty="0"/>
          </a:p>
        </p:txBody>
      </p:sp>
      <p:sp>
        <p:nvSpPr>
          <p:cNvPr id="14" name="TextBox 13"/>
          <p:cNvSpPr txBox="1"/>
          <p:nvPr/>
        </p:nvSpPr>
        <p:spPr>
          <a:xfrm>
            <a:off x="422991" y="6155133"/>
            <a:ext cx="7448400" cy="246221"/>
          </a:xfrm>
          <a:prstGeom prst="rect">
            <a:avLst/>
          </a:prstGeom>
          <a:noFill/>
        </p:spPr>
        <p:txBody>
          <a:bodyPr wrap="square" rtlCol="0">
            <a:spAutoFit/>
          </a:bodyPr>
          <a:lstStyle/>
          <a:p>
            <a:pPr defTabSz="914400" eaLnBrk="1" fontAlgn="auto" hangingPunct="1">
              <a:spcBef>
                <a:spcPts val="0"/>
              </a:spcBef>
              <a:spcAft>
                <a:spcPts val="0"/>
              </a:spcAft>
            </a:pPr>
            <a:r>
              <a:rPr lang="lv-LV" sz="1000" i="1" dirty="0">
                <a:solidFill>
                  <a:prstClr val="black"/>
                </a:solidFill>
                <a:latin typeface="Franklin Gothic Book"/>
                <a:cs typeface="+mn-cs"/>
              </a:rPr>
              <a:t>Datu </a:t>
            </a:r>
            <a:r>
              <a:rPr lang="lv-LV" sz="1000" i="1" dirty="0" smtClean="0">
                <a:solidFill>
                  <a:prstClr val="black"/>
                </a:solidFill>
                <a:latin typeface="Franklin Gothic Book"/>
                <a:cs typeface="+mn-cs"/>
              </a:rPr>
              <a:t>avots: </a:t>
            </a:r>
            <a:r>
              <a:rPr lang="lv-LV" sz="1000" i="1" dirty="0" err="1" smtClean="0">
                <a:solidFill>
                  <a:prstClr val="black"/>
                </a:solidFill>
                <a:latin typeface="Franklin Gothic Book"/>
                <a:cs typeface="+mn-cs"/>
              </a:rPr>
              <a:t>Eurostat</a:t>
            </a:r>
            <a:r>
              <a:rPr lang="lv-LV" sz="1000" i="1" dirty="0" smtClean="0">
                <a:solidFill>
                  <a:prstClr val="black"/>
                </a:solidFill>
                <a:latin typeface="Franklin Gothic Book"/>
                <a:cs typeface="+mn-cs"/>
              </a:rPr>
              <a:t>, FM</a:t>
            </a:r>
            <a:endParaRPr lang="en-US" sz="1000" i="1" dirty="0">
              <a:solidFill>
                <a:prstClr val="black"/>
              </a:solidFill>
              <a:latin typeface="Franklin Gothic Book"/>
              <a:cs typeface="+mn-cs"/>
            </a:endParaRPr>
          </a:p>
        </p:txBody>
      </p:sp>
    </p:spTree>
    <p:extLst>
      <p:ext uri="{BB962C8B-B14F-4D97-AF65-F5344CB8AC3E}">
        <p14:creationId xmlns:p14="http://schemas.microsoft.com/office/powerpoint/2010/main" val="10666866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Placeholder 1"/>
          <p:cNvSpPr>
            <a:spLocks noGrp="1"/>
          </p:cNvSpPr>
          <p:nvPr>
            <p:ph type="body" sz="quarter" idx="10"/>
          </p:nvPr>
        </p:nvSpPr>
        <p:spPr>
          <a:xfrm>
            <a:off x="685800" y="3479800"/>
            <a:ext cx="7772400" cy="1422400"/>
          </a:xfrm>
        </p:spPr>
        <p:txBody>
          <a:bodyPr/>
          <a:lstStyle/>
          <a:p>
            <a:pPr eaLnBrk="1" hangingPunct="1">
              <a:spcBef>
                <a:spcPct val="0"/>
              </a:spcBef>
              <a:spcAft>
                <a:spcPts val="600"/>
              </a:spcAft>
            </a:pPr>
            <a:r>
              <a:rPr lang="lv-LV" altLang="lv-LV" sz="4400" smtClean="0">
                <a:solidFill>
                  <a:srgbClr val="228B9D"/>
                </a:solidFill>
                <a:ea typeface="ＭＳ Ｐゴシック" panose="020B0600070205080204" pitchFamily="34" charset="-128"/>
              </a:rPr>
              <a:t>Paldies!</a:t>
            </a:r>
          </a:p>
          <a:p>
            <a:pPr eaLnBrk="1" hangingPunct="1">
              <a:spcBef>
                <a:spcPct val="0"/>
              </a:spcBef>
              <a:spcAft>
                <a:spcPts val="600"/>
              </a:spcAft>
            </a:pPr>
            <a:endParaRPr lang="lv-LV" altLang="lv-LV" sz="4000" smtClean="0">
              <a:ea typeface="ＭＳ Ｐゴシック" panose="020B0600070205080204" pitchFamily="34" charset="-128"/>
            </a:endParaRPr>
          </a:p>
        </p:txBody>
      </p:sp>
      <p:sp>
        <p:nvSpPr>
          <p:cNvPr id="19459" name="Text Placeholder 2"/>
          <p:cNvSpPr>
            <a:spLocks noGrp="1"/>
          </p:cNvSpPr>
          <p:nvPr>
            <p:ph type="body" sz="quarter" idx="11"/>
          </p:nvPr>
        </p:nvSpPr>
        <p:spPr>
          <a:xfrm>
            <a:off x="685800" y="4902200"/>
            <a:ext cx="7772400" cy="1643063"/>
          </a:xfrm>
        </p:spPr>
        <p:txBody>
          <a:bodyPr>
            <a:normAutofit fontScale="85000" lnSpcReduction="20000"/>
          </a:bodyPr>
          <a:lstStyle/>
          <a:p>
            <a:pPr eaLnBrk="1" hangingPunct="1">
              <a:lnSpc>
                <a:spcPct val="110000"/>
              </a:lnSpc>
              <a:spcBef>
                <a:spcPct val="0"/>
              </a:spcBef>
              <a:buClr>
                <a:srgbClr val="DAEDA9"/>
              </a:buClr>
              <a:buFont typeface="Arial" charset="0"/>
              <a:buNone/>
              <a:tabLst>
                <a:tab pos="984250" algn="l"/>
              </a:tabLst>
              <a:defRPr/>
            </a:pPr>
            <a:r>
              <a:rPr lang="lv-LV" altLang="lv-LV" b="1" dirty="0" smtClean="0">
                <a:cs typeface="Arial" pitchFamily="34" charset="0"/>
              </a:rPr>
              <a:t>Ekonomikas ministrija</a:t>
            </a:r>
          </a:p>
          <a:p>
            <a:pPr eaLnBrk="1" hangingPunct="1">
              <a:lnSpc>
                <a:spcPct val="110000"/>
              </a:lnSpc>
              <a:spcBef>
                <a:spcPct val="0"/>
              </a:spcBef>
              <a:buClr>
                <a:srgbClr val="DAEDA9"/>
              </a:buClr>
              <a:buFont typeface="Arial" charset="0"/>
              <a:buNone/>
              <a:tabLst>
                <a:tab pos="984250" algn="l"/>
              </a:tabLst>
              <a:defRPr/>
            </a:pPr>
            <a:r>
              <a:rPr lang="lv-LV" altLang="lv-LV" dirty="0" smtClean="0">
                <a:cs typeface="Arial" pitchFamily="34" charset="0"/>
              </a:rPr>
              <a:t>Adrese: Brīvības </a:t>
            </a:r>
            <a:r>
              <a:rPr lang="lv-LV" altLang="lv-LV" dirty="0">
                <a:cs typeface="Arial" pitchFamily="34" charset="0"/>
              </a:rPr>
              <a:t>iela 55, Rīga, LV-1519</a:t>
            </a:r>
            <a:br>
              <a:rPr lang="lv-LV" altLang="lv-LV" dirty="0">
                <a:cs typeface="Arial" pitchFamily="34" charset="0"/>
              </a:rPr>
            </a:br>
            <a:r>
              <a:rPr lang="lv-LV" altLang="lv-LV" dirty="0" smtClean="0">
                <a:cs typeface="Arial" pitchFamily="34" charset="0"/>
              </a:rPr>
              <a:t>Tālrunis: +</a:t>
            </a:r>
            <a:r>
              <a:rPr lang="lv-LV" altLang="lv-LV" dirty="0">
                <a:cs typeface="Arial" pitchFamily="34" charset="0"/>
              </a:rPr>
              <a:t>371 6 7013 100</a:t>
            </a:r>
            <a:br>
              <a:rPr lang="lv-LV" altLang="lv-LV" dirty="0">
                <a:cs typeface="Arial" pitchFamily="34" charset="0"/>
              </a:rPr>
            </a:br>
            <a:r>
              <a:rPr lang="lv-LV" altLang="lv-LV" dirty="0">
                <a:cs typeface="Arial" pitchFamily="34" charset="0"/>
              </a:rPr>
              <a:t>Fakss: </a:t>
            </a:r>
            <a:r>
              <a:rPr lang="lv-LV" altLang="lv-LV" dirty="0" smtClean="0">
                <a:cs typeface="Arial" pitchFamily="34" charset="0"/>
              </a:rPr>
              <a:t>+</a:t>
            </a:r>
            <a:r>
              <a:rPr lang="lv-LV" altLang="lv-LV" dirty="0">
                <a:cs typeface="Arial" pitchFamily="34" charset="0"/>
              </a:rPr>
              <a:t>371 6 7280 882</a:t>
            </a:r>
            <a:r>
              <a:rPr lang="lv-LV" altLang="lv-LV" dirty="0">
                <a:solidFill>
                  <a:srgbClr val="005374"/>
                </a:solidFill>
                <a:cs typeface="Arial" pitchFamily="34" charset="0"/>
              </a:rPr>
              <a:t/>
            </a:r>
            <a:br>
              <a:rPr lang="lv-LV" altLang="lv-LV" dirty="0">
                <a:solidFill>
                  <a:srgbClr val="005374"/>
                </a:solidFill>
                <a:cs typeface="Arial" pitchFamily="34" charset="0"/>
              </a:rPr>
            </a:br>
            <a:r>
              <a:rPr lang="lv-LV" altLang="lv-LV" dirty="0">
                <a:cs typeface="Arial" pitchFamily="34" charset="0"/>
              </a:rPr>
              <a:t>E-pasts:</a:t>
            </a:r>
            <a:r>
              <a:rPr lang="lv-LV" altLang="lv-LV" dirty="0">
                <a:solidFill>
                  <a:srgbClr val="83D7EA"/>
                </a:solidFill>
                <a:cs typeface="Arial" pitchFamily="34" charset="0"/>
              </a:rPr>
              <a:t> </a:t>
            </a:r>
            <a:r>
              <a:rPr lang="lv-LV" altLang="lv-LV" dirty="0" err="1" smtClean="0">
                <a:solidFill>
                  <a:srgbClr val="83D7EA"/>
                </a:solidFill>
                <a:cs typeface="Arial" pitchFamily="34" charset="0"/>
                <a:hlinkClick r:id="rId2"/>
              </a:rPr>
              <a:t>pasts@em.gov.lv</a:t>
            </a:r>
            <a:endParaRPr lang="lv-LV" altLang="lv-LV" dirty="0">
              <a:solidFill>
                <a:srgbClr val="83D7EA"/>
              </a:solidFill>
              <a:cs typeface="Arial" pitchFamily="34" charset="0"/>
            </a:endParaRPr>
          </a:p>
          <a:p>
            <a:pPr eaLnBrk="1" hangingPunct="1">
              <a:lnSpc>
                <a:spcPct val="110000"/>
              </a:lnSpc>
              <a:spcBef>
                <a:spcPct val="0"/>
              </a:spcBef>
              <a:buClr>
                <a:srgbClr val="DAEDA9"/>
              </a:buClr>
              <a:buFont typeface="Arial" charset="0"/>
              <a:buNone/>
              <a:tabLst>
                <a:tab pos="984250" algn="l"/>
              </a:tabLst>
              <a:defRPr/>
            </a:pPr>
            <a:r>
              <a:rPr lang="lv-LV" altLang="lv-LV" dirty="0" err="1" smtClean="0">
                <a:cs typeface="Arial" pitchFamily="34" charset="0"/>
              </a:rPr>
              <a:t>Mājaslapa</a:t>
            </a:r>
            <a:r>
              <a:rPr lang="lv-LV" altLang="lv-LV" dirty="0">
                <a:cs typeface="Arial" pitchFamily="34" charset="0"/>
              </a:rPr>
              <a:t>:</a:t>
            </a:r>
            <a:r>
              <a:rPr lang="lv-LV" altLang="lv-LV" dirty="0">
                <a:solidFill>
                  <a:srgbClr val="005374"/>
                </a:solidFill>
                <a:cs typeface="Arial" pitchFamily="34" charset="0"/>
              </a:rPr>
              <a:t> </a:t>
            </a:r>
            <a:r>
              <a:rPr lang="lv-LV" altLang="lv-LV" dirty="0" err="1" smtClean="0">
                <a:solidFill>
                  <a:srgbClr val="005374"/>
                </a:solidFill>
                <a:cs typeface="Arial" pitchFamily="34" charset="0"/>
                <a:hlinkClick r:id="rId3"/>
              </a:rPr>
              <a:t>www.em.gov.lv</a:t>
            </a:r>
            <a:endParaRPr lang="lv-LV" altLang="lv-LV" dirty="0">
              <a:solidFill>
                <a:srgbClr val="005374"/>
              </a:solidFill>
              <a:cs typeface="Arial" pitchFamily="34" charset="0"/>
            </a:endParaRPr>
          </a:p>
          <a:p>
            <a:pPr eaLnBrk="1" hangingPunct="1">
              <a:lnSpc>
                <a:spcPct val="110000"/>
              </a:lnSpc>
              <a:spcBef>
                <a:spcPct val="0"/>
              </a:spcBef>
              <a:buClr>
                <a:srgbClr val="DAEDA9"/>
              </a:buClr>
              <a:buFont typeface="Arial" charset="0"/>
              <a:buNone/>
              <a:tabLst>
                <a:tab pos="984250" algn="l"/>
              </a:tabLst>
              <a:defRPr/>
            </a:pPr>
            <a:r>
              <a:rPr lang="lv-LV" altLang="lv-LV" dirty="0" err="1">
                <a:cs typeface="Arial" pitchFamily="34" charset="0"/>
              </a:rPr>
              <a:t>Twitter</a:t>
            </a:r>
            <a:r>
              <a:rPr lang="lv-LV" altLang="lv-LV" dirty="0">
                <a:cs typeface="Arial" pitchFamily="34" charset="0"/>
              </a:rPr>
              <a:t>: </a:t>
            </a:r>
            <a:r>
              <a:rPr lang="lv-LV" altLang="lv-LV" dirty="0" smtClean="0">
                <a:cs typeface="Arial" pitchFamily="34" charset="0"/>
              </a:rPr>
              <a:t>@</a:t>
            </a:r>
            <a:r>
              <a:rPr lang="lv-LV" altLang="lv-LV" dirty="0" err="1">
                <a:cs typeface="Arial" pitchFamily="34" charset="0"/>
              </a:rPr>
              <a:t>EM_gov_lv</a:t>
            </a:r>
            <a:r>
              <a:rPr lang="lv-LV" altLang="lv-LV" dirty="0">
                <a:cs typeface="Arial" pitchFamily="34" charset="0"/>
              </a:rPr>
              <a:t>, @</a:t>
            </a:r>
            <a:r>
              <a:rPr lang="lv-LV" altLang="lv-LV" dirty="0" err="1">
                <a:cs typeface="Arial" pitchFamily="34" charset="0"/>
              </a:rPr>
              <a:t>siltinam</a:t>
            </a:r>
            <a:endParaRPr lang="lv-LV" altLang="lv-LV" dirty="0">
              <a:cs typeface="Arial" pitchFamily="34" charset="0"/>
            </a:endParaRPr>
          </a:p>
          <a:p>
            <a:pPr eaLnBrk="1" hangingPunct="1">
              <a:lnSpc>
                <a:spcPct val="110000"/>
              </a:lnSpc>
              <a:spcBef>
                <a:spcPct val="0"/>
              </a:spcBef>
              <a:buClr>
                <a:srgbClr val="DAEDA9"/>
              </a:buClr>
              <a:buFont typeface="Arial" charset="0"/>
              <a:buNone/>
              <a:tabLst>
                <a:tab pos="984250" algn="l"/>
              </a:tabLst>
              <a:defRPr/>
            </a:pPr>
            <a:r>
              <a:rPr lang="lv-LV" altLang="lv-LV" dirty="0" err="1">
                <a:cs typeface="Arial" pitchFamily="34" charset="0"/>
              </a:rPr>
              <a:t>Youtube</a:t>
            </a:r>
            <a:r>
              <a:rPr lang="lv-LV" altLang="lv-LV" dirty="0">
                <a:cs typeface="Arial" pitchFamily="34" charset="0"/>
              </a:rPr>
              <a:t>: </a:t>
            </a:r>
            <a:r>
              <a:rPr lang="lv-LV" altLang="lv-LV" u="sng" dirty="0" smtClean="0">
                <a:solidFill>
                  <a:srgbClr val="005374"/>
                </a:solidFill>
                <a:cs typeface="Arial" pitchFamily="34" charset="0"/>
                <a:hlinkClick r:id="rId4"/>
              </a:rPr>
              <a:t>http</a:t>
            </a:r>
            <a:r>
              <a:rPr lang="lv-LV" altLang="lv-LV" u="sng" dirty="0">
                <a:solidFill>
                  <a:srgbClr val="005374"/>
                </a:solidFill>
                <a:cs typeface="Arial" pitchFamily="34" charset="0"/>
                <a:hlinkClick r:id="rId4"/>
              </a:rPr>
              <a:t>://</a:t>
            </a:r>
            <a:r>
              <a:rPr lang="lv-LV" altLang="lv-LV" u="sng" dirty="0" smtClean="0">
                <a:solidFill>
                  <a:srgbClr val="005374"/>
                </a:solidFill>
                <a:cs typeface="Arial" pitchFamily="34" charset="0"/>
                <a:hlinkClick r:id="rId4"/>
              </a:rPr>
              <a:t>www.youtube.com/ekonomikasministrija</a:t>
            </a:r>
            <a:endParaRPr lang="lv-LV" altLang="lv-LV" u="sng" dirty="0" smtClean="0">
              <a:solidFill>
                <a:srgbClr val="005374"/>
              </a:solidFill>
              <a:cs typeface="Arial" pitchFamily="34" charset="0"/>
            </a:endParaRPr>
          </a:p>
          <a:p>
            <a:pPr eaLnBrk="1" hangingPunct="1">
              <a:lnSpc>
                <a:spcPct val="110000"/>
              </a:lnSpc>
              <a:spcBef>
                <a:spcPct val="0"/>
              </a:spcBef>
              <a:buClr>
                <a:srgbClr val="DAEDA9"/>
              </a:buClr>
              <a:buFont typeface="Arial" charset="0"/>
              <a:buNone/>
              <a:tabLst>
                <a:tab pos="984250" algn="l"/>
              </a:tabLst>
              <a:defRPr/>
            </a:pPr>
            <a:r>
              <a:rPr lang="lv-LV" altLang="lv-LV" dirty="0" err="1" smtClean="0">
                <a:cs typeface="Arial" pitchFamily="34" charset="0"/>
              </a:rPr>
              <a:t>Facebook</a:t>
            </a:r>
            <a:r>
              <a:rPr lang="lv-LV" altLang="lv-LV" dirty="0" smtClean="0">
                <a:cs typeface="Arial" pitchFamily="34" charset="0"/>
              </a:rPr>
              <a:t>:</a:t>
            </a:r>
            <a:r>
              <a:rPr lang="en-AU" dirty="0" smtClean="0"/>
              <a:t> </a:t>
            </a:r>
            <a:r>
              <a:rPr lang="en-AU" dirty="0">
                <a:hlinkClick r:id="rId5"/>
              </a:rPr>
              <a:t>http</a:t>
            </a:r>
            <a:r>
              <a:rPr lang="en-AU" dirty="0" smtClean="0">
                <a:hlinkClick r:id="rId5"/>
              </a:rPr>
              <a:t>:/</a:t>
            </a:r>
            <a:r>
              <a:rPr lang="lv-LV" dirty="0" smtClean="0">
                <a:hlinkClick r:id="rId5"/>
              </a:rPr>
              <a:t>/</a:t>
            </a:r>
            <a:r>
              <a:rPr lang="en-AU" u="sng" dirty="0" smtClean="0">
                <a:hlinkClick r:id="rId5"/>
              </a:rPr>
              <a:t>www.facebook.com/atbalstsuznemejiem</a:t>
            </a:r>
            <a:r>
              <a:rPr lang="lv-LV" u="sng" dirty="0" smtClean="0"/>
              <a:t> </a:t>
            </a:r>
            <a:endParaRPr lang="lv-LV" dirty="0"/>
          </a:p>
          <a:p>
            <a:pPr eaLnBrk="1" hangingPunct="1">
              <a:lnSpc>
                <a:spcPct val="90000"/>
              </a:lnSpc>
              <a:spcBef>
                <a:spcPct val="0"/>
              </a:spcBef>
              <a:buClr>
                <a:srgbClr val="DAEDA9"/>
              </a:buClr>
              <a:buFont typeface="Arial" charset="0"/>
              <a:buNone/>
              <a:tabLst>
                <a:tab pos="984250" algn="l"/>
              </a:tabLst>
              <a:defRPr/>
            </a:pPr>
            <a:endParaRPr lang="lv-LV" altLang="lv-LV" dirty="0">
              <a:solidFill>
                <a:srgbClr val="005374"/>
              </a:solidFill>
              <a:cs typeface="Arial" pitchFamily="34" charset="0"/>
            </a:endParaRPr>
          </a:p>
          <a:p>
            <a:pPr>
              <a:buFont typeface="Arial" charset="0"/>
              <a:buNone/>
              <a:defRPr/>
            </a:pPr>
            <a:endParaRPr lang="lv-LV" altLang="lv-LV" dirty="0" smtClean="0"/>
          </a:p>
        </p:txBody>
      </p:sp>
    </p:spTree>
    <p:extLst>
      <p:ext uri="{BB962C8B-B14F-4D97-AF65-F5344CB8AC3E}">
        <p14:creationId xmlns:p14="http://schemas.microsoft.com/office/powerpoint/2010/main" val="173371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3118087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6096000" cy="545275"/>
          </a:xfrm>
        </p:spPr>
        <p:txBody>
          <a:bodyPr/>
          <a:lstStyle/>
          <a:p>
            <a:r>
              <a:rPr lang="lv-LV" dirty="0" smtClean="0"/>
              <a:t>Izaicinājumi</a:t>
            </a:r>
            <a:endParaRPr lang="lv-LV" dirty="0"/>
          </a:p>
        </p:txBody>
      </p:sp>
      <p:pic>
        <p:nvPicPr>
          <p:cNvPr id="2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361" y="3962724"/>
            <a:ext cx="3229338" cy="236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168832" y="3419222"/>
            <a:ext cx="4572000" cy="307777"/>
          </a:xfrm>
          <a:prstGeom prst="rect">
            <a:avLst/>
          </a:prstGeom>
        </p:spPr>
        <p:txBody>
          <a:bodyPr>
            <a:spAutoFit/>
          </a:bodyPr>
          <a:lstStyle/>
          <a:p>
            <a:r>
              <a:rPr lang="lv-LV" sz="1400" dirty="0">
                <a:solidFill>
                  <a:srgbClr val="005374"/>
                </a:solidFill>
              </a:rPr>
              <a:t>Pievienotā vērtība uz vienu strādājošo (tūkst. EUR)</a:t>
            </a:r>
          </a:p>
        </p:txBody>
      </p:sp>
      <p:sp>
        <p:nvSpPr>
          <p:cNvPr id="23" name="Rectangle 6"/>
          <p:cNvSpPr>
            <a:spLocks noChangeArrowheads="1"/>
          </p:cNvSpPr>
          <p:nvPr/>
        </p:nvSpPr>
        <p:spPr bwMode="auto">
          <a:xfrm>
            <a:off x="3414699" y="4230915"/>
            <a:ext cx="5593917"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2"/>
              </a:buClr>
              <a:buFont typeface="Wingdings" panose="05000000000000000000" pitchFamily="2" charset="2"/>
              <a:buChar char="o"/>
              <a:defRPr sz="3000">
                <a:solidFill>
                  <a:schemeClr val="tx1"/>
                </a:solidFill>
                <a:latin typeface="Century Gothic" panose="020B0502020202020204" pitchFamily="34" charset="0"/>
              </a:defRPr>
            </a:lvl1pPr>
            <a:lvl2pPr marL="742950" indent="-285750" eaLnBrk="0" hangingPunct="0">
              <a:spcBef>
                <a:spcPct val="20000"/>
              </a:spcBef>
              <a:buClr>
                <a:schemeClr val="accent2"/>
              </a:buClr>
              <a:buFont typeface="Wingdings" panose="05000000000000000000" pitchFamily="2" charset="2"/>
              <a:buChar char="n"/>
              <a:defRPr sz="2600">
                <a:solidFill>
                  <a:schemeClr val="tx1"/>
                </a:solidFill>
                <a:latin typeface="Century Gothic" panose="020B0502020202020204" pitchFamily="34" charset="0"/>
              </a:defRPr>
            </a:lvl2pPr>
            <a:lvl3pPr marL="1143000" indent="-228600" eaLnBrk="0" hangingPunct="0">
              <a:spcBef>
                <a:spcPct val="20000"/>
              </a:spcBef>
              <a:buClr>
                <a:schemeClr val="accent2"/>
              </a:buClr>
              <a:buFont typeface="Wingdings" panose="05000000000000000000" pitchFamily="2" charset="2"/>
              <a:buChar char="o"/>
              <a:defRPr sz="2300">
                <a:solidFill>
                  <a:schemeClr val="tx1"/>
                </a:solidFill>
                <a:latin typeface="Century Gothic" panose="020B0502020202020204" pitchFamily="34" charset="0"/>
              </a:defRPr>
            </a:lvl3pPr>
            <a:lvl4pPr marL="1600200" indent="-228600" eaLnBrk="0" hangingPunct="0">
              <a:spcBef>
                <a:spcPct val="20000"/>
              </a:spcBef>
              <a:buClr>
                <a:schemeClr val="accent2"/>
              </a:buClr>
              <a:buFont typeface="Wingdings" panose="05000000000000000000" pitchFamily="2" charset="2"/>
              <a:buChar char="n"/>
              <a:defRPr sz="2000">
                <a:solidFill>
                  <a:schemeClr val="tx1"/>
                </a:solidFill>
                <a:latin typeface="Century Gothic" panose="020B0502020202020204" pitchFamily="34" charset="0"/>
              </a:defRPr>
            </a:lvl4pPr>
            <a:lvl5pPr marL="2057400" indent="-228600" eaLnBrk="0" hangingPunct="0">
              <a:spcBef>
                <a:spcPct val="25000"/>
              </a:spcBef>
              <a:buClr>
                <a:schemeClr val="accent2"/>
              </a:buClr>
              <a:buFont typeface="Wingdings" panose="05000000000000000000" pitchFamily="2" charset="2"/>
              <a:buChar char="§"/>
              <a:defRPr sz="2000">
                <a:solidFill>
                  <a:schemeClr val="tx1"/>
                </a:solidFill>
                <a:latin typeface="Century Gothic" panose="020B050202020202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Century Gothic" panose="020B050202020202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Century Gothic" panose="020B050202020202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Century Gothic" panose="020B050202020202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Century Gothic" panose="020B0502020202020204" pitchFamily="34" charset="0"/>
              </a:defRPr>
            </a:lvl9pPr>
          </a:lstStyle>
          <a:p>
            <a:pPr algn="ctr" eaLnBrk="1" hangingPunct="1">
              <a:spcBef>
                <a:spcPct val="0"/>
              </a:spcBef>
              <a:buClrTx/>
              <a:buFontTx/>
              <a:buNone/>
            </a:pPr>
            <a:r>
              <a:rPr lang="lv-LV" altLang="lv-LV" sz="2800" b="1" dirty="0" smtClean="0">
                <a:solidFill>
                  <a:srgbClr val="005374"/>
                </a:solidFill>
              </a:rPr>
              <a:t>Mērķis 2020.gadam:</a:t>
            </a:r>
          </a:p>
          <a:p>
            <a:pPr algn="ctr" eaLnBrk="1" hangingPunct="1">
              <a:spcBef>
                <a:spcPct val="0"/>
              </a:spcBef>
              <a:buClrTx/>
              <a:buFontTx/>
              <a:buNone/>
            </a:pPr>
            <a:r>
              <a:rPr lang="en-GB" altLang="lv-LV" sz="2800" b="1" dirty="0" smtClean="0">
                <a:solidFill>
                  <a:srgbClr val="005374"/>
                </a:solidFill>
              </a:rPr>
              <a:t>40</a:t>
            </a:r>
            <a:r>
              <a:rPr lang="en-GB" altLang="lv-LV" sz="2800" b="1" dirty="0">
                <a:solidFill>
                  <a:srgbClr val="005374"/>
                </a:solidFill>
              </a:rPr>
              <a:t>%</a:t>
            </a:r>
          </a:p>
          <a:p>
            <a:pPr algn="ctr" eaLnBrk="1" hangingPunct="1">
              <a:spcBef>
                <a:spcPct val="0"/>
              </a:spcBef>
              <a:buClrTx/>
              <a:buFontTx/>
              <a:buNone/>
            </a:pPr>
            <a:r>
              <a:rPr lang="lv-LV" altLang="lv-LV" sz="1200" dirty="0">
                <a:solidFill>
                  <a:srgbClr val="005374"/>
                </a:solidFill>
              </a:rPr>
              <a:t>Produktivitātes pieaugums apstrādes rūpniecībā 2020.g. salīdzinot ar 2011.g.</a:t>
            </a:r>
            <a:endParaRPr lang="en-GB" altLang="lv-LV" sz="1200" dirty="0">
              <a:solidFill>
                <a:srgbClr val="005374"/>
              </a:solidFill>
            </a:endParaRPr>
          </a:p>
          <a:p>
            <a:pPr algn="ctr" eaLnBrk="1" hangingPunct="1">
              <a:spcBef>
                <a:spcPct val="0"/>
              </a:spcBef>
              <a:buClrTx/>
              <a:buFontTx/>
              <a:buNone/>
            </a:pPr>
            <a:endParaRPr lang="en-GB" altLang="lv-LV" sz="600" b="1" dirty="0">
              <a:solidFill>
                <a:srgbClr val="005374"/>
              </a:solidFill>
            </a:endParaRPr>
          </a:p>
        </p:txBody>
      </p:sp>
      <p:sp>
        <p:nvSpPr>
          <p:cNvPr id="7" name="Rectangle 6"/>
          <p:cNvSpPr/>
          <p:nvPr/>
        </p:nvSpPr>
        <p:spPr>
          <a:xfrm>
            <a:off x="397496" y="1411191"/>
            <a:ext cx="8136904" cy="369332"/>
          </a:xfrm>
          <a:prstGeom prst="rect">
            <a:avLst/>
          </a:prstGeom>
        </p:spPr>
        <p:txBody>
          <a:bodyPr wrap="square">
            <a:spAutoFit/>
          </a:bodyPr>
          <a:lstStyle>
            <a:defPPr>
              <a:defRPr lang="lv-LV"/>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ctr"/>
            <a:r>
              <a:rPr lang="lv-LV" b="1" dirty="0" smtClean="0">
                <a:solidFill>
                  <a:schemeClr val="tx2"/>
                </a:solidFill>
                <a:latin typeface="Century Gothic" panose="020B0502020202020204" pitchFamily="34" charset="0"/>
                <a:cs typeface="Calibri" pitchFamily="34" charset="0"/>
              </a:rPr>
              <a:t>Apstrādes rūpniecības struktūra pēc tehnoloģijas līmeņiem</a:t>
            </a:r>
            <a:r>
              <a:rPr lang="en-US" b="1" dirty="0" smtClean="0">
                <a:solidFill>
                  <a:schemeClr val="tx2"/>
                </a:solidFill>
                <a:latin typeface="Century Gothic" panose="020B0502020202020204" pitchFamily="34" charset="0"/>
                <a:cs typeface="Calibri" pitchFamily="34" charset="0"/>
              </a:rPr>
              <a:t> </a:t>
            </a:r>
            <a:r>
              <a:rPr lang="en-US" sz="1400" dirty="0" smtClean="0">
                <a:solidFill>
                  <a:schemeClr val="tx2"/>
                </a:solidFill>
                <a:latin typeface="Century Gothic" panose="020B0502020202020204" pitchFamily="34" charset="0"/>
                <a:cs typeface="Calibri" pitchFamily="34" charset="0"/>
              </a:rPr>
              <a:t>(2013</a:t>
            </a:r>
            <a:r>
              <a:rPr lang="lv-LV" sz="1400" dirty="0" smtClean="0">
                <a:solidFill>
                  <a:schemeClr val="tx2"/>
                </a:solidFill>
                <a:latin typeface="Century Gothic" panose="020B0502020202020204" pitchFamily="34" charset="0"/>
                <a:cs typeface="Calibri" pitchFamily="34" charset="0"/>
              </a:rPr>
              <a:t>.gadā</a:t>
            </a:r>
            <a:r>
              <a:rPr lang="en-US" sz="1400" dirty="0" smtClean="0">
                <a:solidFill>
                  <a:schemeClr val="tx2"/>
                </a:solidFill>
                <a:latin typeface="Century Gothic" panose="020B0502020202020204" pitchFamily="34" charset="0"/>
                <a:cs typeface="Calibri" pitchFamily="34" charset="0"/>
              </a:rPr>
              <a:t>, %)</a:t>
            </a:r>
            <a:endParaRPr lang="en-US" sz="1400" dirty="0">
              <a:solidFill>
                <a:schemeClr val="tx2"/>
              </a:solidFill>
              <a:latin typeface="Century Gothic" panose="020B0502020202020204" pitchFamily="34" charset="0"/>
              <a:cs typeface="Calibri" pitchFamily="34" charset="0"/>
            </a:endParaRPr>
          </a:p>
        </p:txBody>
      </p:sp>
      <p:sp>
        <p:nvSpPr>
          <p:cNvPr id="8" name="Rectangle 7"/>
          <p:cNvSpPr/>
          <p:nvPr/>
        </p:nvSpPr>
        <p:spPr>
          <a:xfrm>
            <a:off x="267835" y="1812818"/>
            <a:ext cx="995864" cy="307777"/>
          </a:xfrm>
          <a:prstGeom prst="rect">
            <a:avLst/>
          </a:prstGeom>
        </p:spPr>
        <p:txBody>
          <a:bodyPr wrap="square">
            <a:spAutoFit/>
          </a:bodyPr>
          <a:lstStyle>
            <a:defPPr>
              <a:defRPr lang="lv-LV"/>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ctr"/>
            <a:r>
              <a:rPr lang="en-US" sz="1400" b="1" dirty="0" err="1" smtClean="0">
                <a:solidFill>
                  <a:schemeClr val="tx2"/>
                </a:solidFill>
                <a:latin typeface="Century Gothic" panose="020B0502020202020204" pitchFamily="34" charset="0"/>
                <a:cs typeface="Calibri" pitchFamily="34" charset="0"/>
              </a:rPr>
              <a:t>Latvi</a:t>
            </a:r>
            <a:r>
              <a:rPr lang="lv-LV" sz="1400" b="1" dirty="0" smtClean="0">
                <a:solidFill>
                  <a:schemeClr val="tx2"/>
                </a:solidFill>
                <a:latin typeface="Century Gothic" panose="020B0502020202020204" pitchFamily="34" charset="0"/>
                <a:cs typeface="Calibri" pitchFamily="34" charset="0"/>
              </a:rPr>
              <a:t>j</a:t>
            </a:r>
            <a:r>
              <a:rPr lang="en-US" sz="1400" b="1" dirty="0" smtClean="0">
                <a:solidFill>
                  <a:schemeClr val="tx2"/>
                </a:solidFill>
                <a:latin typeface="Century Gothic" panose="020B0502020202020204" pitchFamily="34" charset="0"/>
                <a:cs typeface="Calibri" pitchFamily="34" charset="0"/>
              </a:rPr>
              <a:t>a</a:t>
            </a:r>
            <a:endParaRPr lang="en-US" sz="1200" dirty="0">
              <a:solidFill>
                <a:schemeClr val="tx2"/>
              </a:solidFill>
              <a:latin typeface="Century Gothic" panose="020B0502020202020204" pitchFamily="34" charset="0"/>
              <a:cs typeface="Calibri" pitchFamily="34" charset="0"/>
            </a:endParaRPr>
          </a:p>
        </p:txBody>
      </p:sp>
      <p:sp>
        <p:nvSpPr>
          <p:cNvPr id="9" name="Rectangle 8"/>
          <p:cNvSpPr/>
          <p:nvPr/>
        </p:nvSpPr>
        <p:spPr>
          <a:xfrm>
            <a:off x="91010" y="2152891"/>
            <a:ext cx="1352023" cy="738664"/>
          </a:xfrm>
          <a:prstGeom prst="rect">
            <a:avLst/>
          </a:prstGeom>
        </p:spPr>
        <p:txBody>
          <a:bodyPr wrap="square">
            <a:spAutoFit/>
          </a:bodyPr>
          <a:lstStyle>
            <a:defPPr>
              <a:defRPr lang="lv-LV"/>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ctr"/>
            <a:r>
              <a:rPr lang="lv-LV" sz="1400" b="1" dirty="0" smtClean="0">
                <a:solidFill>
                  <a:schemeClr val="tx2"/>
                </a:solidFill>
                <a:latin typeface="Century Gothic" panose="020B0502020202020204" pitchFamily="34" charset="0"/>
                <a:cs typeface="Calibri" pitchFamily="34" charset="0"/>
              </a:rPr>
              <a:t>Zviedrija</a:t>
            </a:r>
            <a:r>
              <a:rPr lang="en-US" sz="1400" b="1" dirty="0" smtClean="0">
                <a:solidFill>
                  <a:schemeClr val="tx2"/>
                </a:solidFill>
                <a:latin typeface="Century Gothic" panose="020B0502020202020204" pitchFamily="34" charset="0"/>
                <a:cs typeface="Calibri" pitchFamily="34" charset="0"/>
              </a:rPr>
              <a:t>, D</a:t>
            </a:r>
            <a:r>
              <a:rPr lang="lv-LV" sz="1400" b="1" dirty="0" err="1" smtClean="0">
                <a:solidFill>
                  <a:schemeClr val="tx2"/>
                </a:solidFill>
                <a:latin typeface="Century Gothic" panose="020B0502020202020204" pitchFamily="34" charset="0"/>
                <a:cs typeface="Calibri" pitchFamily="34" charset="0"/>
              </a:rPr>
              <a:t>ānija</a:t>
            </a:r>
            <a:r>
              <a:rPr lang="en-US" sz="1400" b="1" dirty="0" smtClean="0">
                <a:solidFill>
                  <a:schemeClr val="tx2"/>
                </a:solidFill>
                <a:latin typeface="Century Gothic" panose="020B0502020202020204" pitchFamily="34" charset="0"/>
                <a:cs typeface="Calibri" pitchFamily="34" charset="0"/>
              </a:rPr>
              <a:t>, </a:t>
            </a:r>
            <a:r>
              <a:rPr lang="lv-LV" sz="1400" b="1" dirty="0" smtClean="0">
                <a:solidFill>
                  <a:schemeClr val="tx2"/>
                </a:solidFill>
                <a:latin typeface="Century Gothic" panose="020B0502020202020204" pitchFamily="34" charset="0"/>
                <a:cs typeface="Calibri" pitchFamily="34" charset="0"/>
              </a:rPr>
              <a:t>Somija</a:t>
            </a:r>
            <a:endParaRPr lang="en-US" sz="1400" dirty="0">
              <a:solidFill>
                <a:schemeClr val="tx2"/>
              </a:solidFill>
              <a:latin typeface="Century Gothic" panose="020B0502020202020204" pitchFamily="34" charset="0"/>
              <a:cs typeface="Calibri" pitchFamily="34" charset="0"/>
            </a:endParaRPr>
          </a:p>
        </p:txBody>
      </p:sp>
      <p:graphicFrame>
        <p:nvGraphicFramePr>
          <p:cNvPr id="10" name="Chart 9"/>
          <p:cNvGraphicFramePr/>
          <p:nvPr>
            <p:extLst>
              <p:ext uri="{D42A27DB-BD31-4B8C-83A1-F6EECF244321}">
                <p14:modId xmlns:p14="http://schemas.microsoft.com/office/powerpoint/2010/main" val="4023457872"/>
              </p:ext>
            </p:extLst>
          </p:nvPr>
        </p:nvGraphicFramePr>
        <p:xfrm>
          <a:off x="1109320" y="1683465"/>
          <a:ext cx="7864714" cy="6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ext uri="{D42A27DB-BD31-4B8C-83A1-F6EECF244321}">
                <p14:modId xmlns:p14="http://schemas.microsoft.com/office/powerpoint/2010/main" val="2286207982"/>
              </p:ext>
            </p:extLst>
          </p:nvPr>
        </p:nvGraphicFramePr>
        <p:xfrm>
          <a:off x="1098623" y="2179891"/>
          <a:ext cx="7875411" cy="12258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55487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Izdevumi P&amp;A</a:t>
            </a:r>
            <a:endParaRPr lang="lv-LV" dirty="0"/>
          </a:p>
        </p:txBody>
      </p:sp>
      <p:sp>
        <p:nvSpPr>
          <p:cNvPr id="6" name="Slide Number Placeholder 5"/>
          <p:cNvSpPr>
            <a:spLocks noGrp="1"/>
          </p:cNvSpPr>
          <p:nvPr>
            <p:ph type="sldNum" sz="quarter" idx="13"/>
          </p:nvPr>
        </p:nvSpPr>
        <p:spPr/>
        <p:txBody>
          <a:bodyPr/>
          <a:lstStyle/>
          <a:p>
            <a:fld id="{B850F3BE-B8D8-40A4-B1BC-D2C948BB0006}" type="slidenum">
              <a:rPr lang="en-US" altLang="lv-LV" smtClean="0"/>
              <a:pPr/>
              <a:t>5</a:t>
            </a:fld>
            <a:endParaRPr lang="en-US" altLang="lv-LV"/>
          </a:p>
        </p:txBody>
      </p:sp>
      <p:graphicFrame>
        <p:nvGraphicFramePr>
          <p:cNvPr id="12" name="Chart 20"/>
          <p:cNvGraphicFramePr>
            <a:graphicFrameLocks/>
          </p:cNvGraphicFramePr>
          <p:nvPr>
            <p:extLst>
              <p:ext uri="{D42A27DB-BD31-4B8C-83A1-F6EECF244321}">
                <p14:modId xmlns:p14="http://schemas.microsoft.com/office/powerpoint/2010/main" val="4152083674"/>
              </p:ext>
            </p:extLst>
          </p:nvPr>
        </p:nvGraphicFramePr>
        <p:xfrm>
          <a:off x="360651" y="1864921"/>
          <a:ext cx="8581467" cy="4781550"/>
        </p:xfrm>
        <a:graphic>
          <a:graphicData uri="http://schemas.openxmlformats.org/presentationml/2006/ole">
            <mc:AlternateContent xmlns:mc="http://schemas.openxmlformats.org/markup-compatibility/2006">
              <mc:Choice xmlns:v="urn:schemas-microsoft-com:vml" Requires="v">
                <p:oleObj spid="_x0000_s3096" r:id="rId3" imgW="7882811" imgH="4785775" progId="Excel.Chart.8">
                  <p:embed/>
                </p:oleObj>
              </mc:Choice>
              <mc:Fallback>
                <p:oleObj r:id="rId3" imgW="7882811" imgH="4785775"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651" y="1864921"/>
                        <a:ext cx="8581467" cy="4781550"/>
                      </a:xfrm>
                      <a:prstGeom prst="rect">
                        <a:avLst/>
                      </a:prstGeom>
                      <a:noFill/>
                      <a:ln>
                        <a:noFill/>
                      </a:ln>
                    </p:spPr>
                  </p:pic>
                </p:oleObj>
              </mc:Fallback>
            </mc:AlternateContent>
          </a:graphicData>
        </a:graphic>
      </p:graphicFrame>
      <p:sp>
        <p:nvSpPr>
          <p:cNvPr id="13" name="Subtitle 2"/>
          <p:cNvSpPr txBox="1">
            <a:spLocks/>
          </p:cNvSpPr>
          <p:nvPr/>
        </p:nvSpPr>
        <p:spPr bwMode="auto">
          <a:xfrm>
            <a:off x="360651" y="1504559"/>
            <a:ext cx="6480175" cy="360362"/>
          </a:xfrm>
          <a:prstGeom prst="rect">
            <a:avLst/>
          </a:prstGeom>
          <a:noFill/>
          <a:ln w="9525">
            <a:noFill/>
            <a:miter lim="800000"/>
            <a:headEnd/>
            <a:tailEnd/>
          </a:ln>
          <a:effectLst/>
        </p:spPr>
        <p:txBody>
          <a:bodyPr/>
          <a:lstStyle>
            <a:defPPr>
              <a:defRPr lang="lv-LV"/>
            </a:defPPr>
            <a:lvl1pPr algn="r" rtl="0" fontAlgn="base">
              <a:spcBef>
                <a:spcPct val="0"/>
              </a:spcBef>
              <a:spcAft>
                <a:spcPct val="0"/>
              </a:spcAft>
              <a:defRPr sz="1400"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pPr marL="92075" algn="l">
              <a:buClr>
                <a:srgbClr val="005374"/>
              </a:buClr>
              <a:defRPr/>
            </a:pPr>
            <a:r>
              <a:rPr lang="lv-LV" altLang="lv-LV" sz="1600" dirty="0" smtClean="0">
                <a:solidFill>
                  <a:schemeClr val="tx2"/>
                </a:solidFill>
                <a:latin typeface="Century Gothic" panose="020B0502020202020204" pitchFamily="34" charset="0"/>
                <a:ea typeface="+mj-ea"/>
                <a:cs typeface="+mj-cs"/>
              </a:rPr>
              <a:t>2012., 2013.gads, % no IKP pa finansēšanas avotiem</a:t>
            </a:r>
          </a:p>
        </p:txBody>
      </p:sp>
    </p:spTree>
    <p:extLst>
      <p:ext uri="{BB962C8B-B14F-4D97-AF65-F5344CB8AC3E}">
        <p14:creationId xmlns:p14="http://schemas.microsoft.com/office/powerpoint/2010/main" val="764259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Placeholder 3"/>
          <p:cNvSpPr>
            <a:spLocks noGrp="1"/>
          </p:cNvSpPr>
          <p:nvPr>
            <p:ph type="body" sz="quarter" idx="10"/>
          </p:nvPr>
        </p:nvSpPr>
        <p:spPr/>
        <p:txBody>
          <a:bodyPr/>
          <a:lstStyle/>
          <a:p>
            <a:endParaRPr lang="lv-LV" altLang="lv-LV" dirty="0" smtClean="0"/>
          </a:p>
        </p:txBody>
      </p:sp>
      <p:sp>
        <p:nvSpPr>
          <p:cNvPr id="31747" name="Text Placeholder 4"/>
          <p:cNvSpPr>
            <a:spLocks noGrp="1"/>
          </p:cNvSpPr>
          <p:nvPr>
            <p:ph type="body" sz="quarter" idx="12"/>
          </p:nvPr>
        </p:nvSpPr>
        <p:spPr/>
        <p:txBody>
          <a:bodyPr/>
          <a:lstStyle/>
          <a:p>
            <a:endParaRPr lang="lv-LV" altLang="lv-LV" dirty="0" smtClean="0"/>
          </a:p>
        </p:txBody>
      </p:sp>
      <p:pic>
        <p:nvPicPr>
          <p:cNvPr id="31748"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763" y="0"/>
            <a:ext cx="9139237" cy="6858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142931" y="401920"/>
            <a:ext cx="6096000" cy="1036637"/>
          </a:xfrm>
        </p:spPr>
        <p:txBody>
          <a:bodyPr/>
          <a:lstStyle/>
          <a:p>
            <a:r>
              <a:rPr lang="lv-LV" altLang="lv-LV" dirty="0" smtClean="0">
                <a:solidFill>
                  <a:srgbClr val="005374"/>
                </a:solidFill>
              </a:rPr>
              <a:t>Laika grafiks pasākumiem, kuru uzsākšana plānota 2015.gadā</a:t>
            </a:r>
          </a:p>
        </p:txBody>
      </p:sp>
      <p:sp>
        <p:nvSpPr>
          <p:cNvPr id="33795" name="Content Placeholder 2"/>
          <p:cNvSpPr>
            <a:spLocks noGrp="1"/>
          </p:cNvSpPr>
          <p:nvPr>
            <p:ph idx="1"/>
          </p:nvPr>
        </p:nvSpPr>
        <p:spPr>
          <a:xfrm>
            <a:off x="1828800" y="2101239"/>
            <a:ext cx="6096000" cy="4373563"/>
          </a:xfrm>
        </p:spPr>
        <p:txBody>
          <a:bodyPr>
            <a:normAutofit/>
          </a:bodyPr>
          <a:lstStyle/>
          <a:p>
            <a:pPr marL="342900" indent="-342900" algn="just">
              <a:lnSpc>
                <a:spcPct val="70000"/>
              </a:lnSpc>
              <a:spcAft>
                <a:spcPts val="1800"/>
              </a:spcAft>
              <a:buClr>
                <a:srgbClr val="228B9D"/>
              </a:buClr>
              <a:buFont typeface="Arial" charset="0"/>
              <a:buChar char="•"/>
            </a:pPr>
            <a:r>
              <a:rPr lang="lv-LV" altLang="lv-LV" sz="1600" dirty="0" smtClean="0">
                <a:solidFill>
                  <a:srgbClr val="005374"/>
                </a:solidFill>
              </a:rPr>
              <a:t>Jaunu produktu ieviešana ražošanā (atbalsts iekārtu iegādei) </a:t>
            </a:r>
          </a:p>
          <a:p>
            <a:pPr marL="342900" indent="-342900" algn="just">
              <a:lnSpc>
                <a:spcPct val="70000"/>
              </a:lnSpc>
              <a:spcAft>
                <a:spcPts val="1800"/>
              </a:spcAft>
              <a:buClr>
                <a:srgbClr val="228B9D"/>
              </a:buClr>
              <a:buFont typeface="Arial" charset="0"/>
              <a:buChar char="•"/>
            </a:pPr>
            <a:r>
              <a:rPr lang="lv-LV" altLang="lv-LV" sz="1600" dirty="0" smtClean="0">
                <a:solidFill>
                  <a:srgbClr val="005374"/>
                </a:solidFill>
              </a:rPr>
              <a:t>Ārējo tirgu apgūšana (dalība izstādēs)</a:t>
            </a:r>
          </a:p>
          <a:p>
            <a:pPr marL="342900" indent="-342900" algn="just">
              <a:lnSpc>
                <a:spcPct val="70000"/>
              </a:lnSpc>
              <a:spcAft>
                <a:spcPts val="1800"/>
              </a:spcAft>
              <a:buClr>
                <a:srgbClr val="228B9D"/>
              </a:buClr>
              <a:buFont typeface="Arial" charset="0"/>
              <a:buChar char="•"/>
            </a:pPr>
            <a:r>
              <a:rPr lang="lv-LV" altLang="lv-LV" sz="1600" dirty="0" smtClean="0">
                <a:solidFill>
                  <a:srgbClr val="005374"/>
                </a:solidFill>
              </a:rPr>
              <a:t>Nodarbināto apmācības</a:t>
            </a:r>
          </a:p>
          <a:p>
            <a:pPr marL="342900" indent="-342900" algn="just">
              <a:lnSpc>
                <a:spcPct val="70000"/>
              </a:lnSpc>
              <a:spcAft>
                <a:spcPts val="1800"/>
              </a:spcAft>
              <a:buClr>
                <a:srgbClr val="228B9D"/>
              </a:buClr>
              <a:buFont typeface="Arial" charset="0"/>
              <a:buChar char="•"/>
            </a:pPr>
            <a:r>
              <a:rPr lang="lv-LV" altLang="lv-LV" sz="1600" dirty="0" smtClean="0">
                <a:solidFill>
                  <a:srgbClr val="005374"/>
                </a:solidFill>
              </a:rPr>
              <a:t>Kompetences centri</a:t>
            </a:r>
          </a:p>
          <a:p>
            <a:pPr marL="342900" indent="-342900" algn="just">
              <a:lnSpc>
                <a:spcPct val="70000"/>
              </a:lnSpc>
              <a:spcAft>
                <a:spcPts val="1800"/>
              </a:spcAft>
              <a:buClr>
                <a:srgbClr val="228B9D"/>
              </a:buClr>
              <a:buFont typeface="Arial" charset="0"/>
              <a:buChar char="•"/>
            </a:pPr>
            <a:r>
              <a:rPr lang="lv-LV" altLang="lv-LV" sz="1600" dirty="0" smtClean="0">
                <a:solidFill>
                  <a:srgbClr val="005374"/>
                </a:solidFill>
              </a:rPr>
              <a:t>Biznesa inkubatori</a:t>
            </a:r>
          </a:p>
          <a:p>
            <a:pPr marL="342900" indent="-342900" algn="just">
              <a:lnSpc>
                <a:spcPct val="70000"/>
              </a:lnSpc>
              <a:spcAft>
                <a:spcPts val="1800"/>
              </a:spcAft>
              <a:buClr>
                <a:srgbClr val="228B9D"/>
              </a:buClr>
              <a:buFont typeface="Arial" charset="0"/>
              <a:buChar char="•"/>
            </a:pPr>
            <a:r>
              <a:rPr lang="lv-LV" altLang="lv-LV" sz="1600" dirty="0" smtClean="0">
                <a:solidFill>
                  <a:srgbClr val="005374"/>
                </a:solidFill>
              </a:rPr>
              <a:t>Energoefektivitāte dzīvojamās ēkās</a:t>
            </a:r>
          </a:p>
          <a:p>
            <a:pPr marL="342900" indent="-342900" algn="just">
              <a:lnSpc>
                <a:spcPct val="70000"/>
              </a:lnSpc>
              <a:spcAft>
                <a:spcPts val="600"/>
              </a:spcAft>
              <a:buClr>
                <a:srgbClr val="228B9D"/>
              </a:buClr>
            </a:pPr>
            <a:r>
              <a:rPr lang="lv-LV" altLang="lv-LV" sz="1400" dirty="0" smtClean="0">
                <a:solidFill>
                  <a:srgbClr val="005374"/>
                </a:solidFill>
              </a:rPr>
              <a:t>	</a:t>
            </a:r>
          </a:p>
          <a:p>
            <a:pPr marL="342900" indent="-342900" algn="just">
              <a:lnSpc>
                <a:spcPct val="70000"/>
              </a:lnSpc>
              <a:spcAft>
                <a:spcPts val="600"/>
              </a:spcAft>
              <a:buClr>
                <a:srgbClr val="228B9D"/>
              </a:buClr>
            </a:pPr>
            <a:endParaRPr lang="lv-LV" altLang="lv-LV" sz="1400" dirty="0" smtClean="0">
              <a:solidFill>
                <a:srgbClr val="005374"/>
              </a:solidFill>
            </a:endParaRPr>
          </a:p>
          <a:p>
            <a:pPr marL="342900" indent="-342900" algn="just">
              <a:lnSpc>
                <a:spcPct val="70000"/>
              </a:lnSpc>
              <a:spcAft>
                <a:spcPts val="600"/>
              </a:spcAft>
              <a:buClr>
                <a:srgbClr val="228B9D"/>
              </a:buClr>
              <a:buFont typeface="Wingdings" pitchFamily="2" charset="2"/>
              <a:buChar char="q"/>
            </a:pPr>
            <a:endParaRPr lang="lv-LV" altLang="lv-LV" sz="1400" dirty="0" smtClean="0">
              <a:solidFill>
                <a:srgbClr val="005374"/>
              </a:solidFill>
            </a:endParaRPr>
          </a:p>
          <a:p>
            <a:pPr marL="342900" indent="-342900" algn="just">
              <a:lnSpc>
                <a:spcPct val="70000"/>
              </a:lnSpc>
              <a:spcAft>
                <a:spcPts val="600"/>
              </a:spcAft>
              <a:buClr>
                <a:srgbClr val="228B9D"/>
              </a:buClr>
              <a:buFont typeface="Wingdings" pitchFamily="2" charset="2"/>
              <a:buChar char="q"/>
            </a:pPr>
            <a:endParaRPr lang="lv-LV" altLang="lv-LV" sz="1400" dirty="0" smtClean="0"/>
          </a:p>
        </p:txBody>
      </p:sp>
      <p:sp>
        <p:nvSpPr>
          <p:cNvPr id="33796" name="Text Placeholder 1"/>
          <p:cNvSpPr>
            <a:spLocks noGrp="1"/>
          </p:cNvSpPr>
          <p:nvPr>
            <p:ph type="body" sz="quarter" idx="10"/>
          </p:nvPr>
        </p:nvSpPr>
        <p:spPr/>
        <p:txBody>
          <a:bodyPr/>
          <a:lstStyle/>
          <a:p>
            <a:r>
              <a:rPr lang="lv-LV" dirty="0" smtClean="0"/>
              <a:t>06.05.2015</a:t>
            </a:r>
            <a:r>
              <a:rPr lang="lv-LV" dirty="0"/>
              <a:t>.</a:t>
            </a:r>
          </a:p>
          <a:p>
            <a:endParaRPr lang="lv-LV" altLang="lv-LV" dirty="0" smtClean="0"/>
          </a:p>
        </p:txBody>
      </p:sp>
      <p:sp>
        <p:nvSpPr>
          <p:cNvPr id="33797" name="Text Placeholder 2"/>
          <p:cNvSpPr>
            <a:spLocks noGrp="1"/>
          </p:cNvSpPr>
          <p:nvPr>
            <p:ph type="body" sz="quarter" idx="12"/>
          </p:nvPr>
        </p:nvSpPr>
        <p:spPr>
          <a:xfrm>
            <a:off x="4291913" y="6324600"/>
            <a:ext cx="4604951" cy="304800"/>
          </a:xfrm>
        </p:spPr>
        <p:txBody>
          <a:bodyPr>
            <a:noAutofit/>
          </a:bodyPr>
          <a:lstStyle/>
          <a:p>
            <a:r>
              <a:rPr lang="lv-LV" sz="900" dirty="0">
                <a:solidFill>
                  <a:srgbClr val="005374"/>
                </a:solidFill>
                <a:latin typeface="Century Gothic" pitchFamily="34" charset="0"/>
                <a:cs typeface="Calibri" pitchFamily="34" charset="0"/>
              </a:rPr>
              <a:t>EM pārziņā esošo ES fondu atbalsta pasākumi jaunajā plānošanas </a:t>
            </a:r>
            <a:r>
              <a:rPr lang="lv-LV" sz="900" dirty="0" smtClean="0">
                <a:solidFill>
                  <a:srgbClr val="005374"/>
                </a:solidFill>
                <a:latin typeface="Century Gothic" pitchFamily="34" charset="0"/>
                <a:cs typeface="Calibri" pitchFamily="34" charset="0"/>
              </a:rPr>
              <a:t>periodā</a:t>
            </a:r>
            <a:endParaRPr lang="lv-LV" altLang="lv-LV" sz="900" dirty="0" smtClean="0"/>
          </a:p>
        </p:txBody>
      </p:sp>
    </p:spTree>
    <p:extLst>
      <p:ext uri="{BB962C8B-B14F-4D97-AF65-F5344CB8AC3E}">
        <p14:creationId xmlns:p14="http://schemas.microsoft.com/office/powerpoint/2010/main" val="3833373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lv-LV" altLang="lv-LV" dirty="0" smtClean="0">
                <a:solidFill>
                  <a:srgbClr val="005374"/>
                </a:solidFill>
              </a:rPr>
              <a:t>Laika grafiks pasākumiem, kuru uzsākšana plānota 2015.gadā</a:t>
            </a:r>
          </a:p>
        </p:txBody>
      </p:sp>
      <p:graphicFrame>
        <p:nvGraphicFramePr>
          <p:cNvPr id="9" name="Content Placeholder 8"/>
          <p:cNvGraphicFramePr>
            <a:graphicFrameLocks noGrp="1"/>
          </p:cNvGraphicFramePr>
          <p:nvPr>
            <p:ph idx="1"/>
            <p:extLst/>
          </p:nvPr>
        </p:nvGraphicFramePr>
        <p:xfrm>
          <a:off x="2764971" y="1772507"/>
          <a:ext cx="60960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p:cNvSpPr>
            <a:spLocks noGrp="1"/>
          </p:cNvSpPr>
          <p:nvPr>
            <p:ph type="body" sz="quarter" idx="10"/>
          </p:nvPr>
        </p:nvSpPr>
        <p:spPr/>
        <p:txBody>
          <a:bodyPr/>
          <a:lstStyle/>
          <a:p>
            <a:r>
              <a:rPr lang="lv-LV" dirty="0" smtClean="0"/>
              <a:t>06.05.2015.</a:t>
            </a:r>
            <a:endParaRPr lang="lv-LV" dirty="0"/>
          </a:p>
        </p:txBody>
      </p:sp>
      <p:sp>
        <p:nvSpPr>
          <p:cNvPr id="5" name="Text Placeholder 4"/>
          <p:cNvSpPr>
            <a:spLocks noGrp="1"/>
          </p:cNvSpPr>
          <p:nvPr>
            <p:ph type="body" sz="quarter" idx="12"/>
          </p:nvPr>
        </p:nvSpPr>
        <p:spPr>
          <a:xfrm>
            <a:off x="3912973" y="6324600"/>
            <a:ext cx="4621427" cy="304800"/>
          </a:xfrm>
        </p:spPr>
        <p:txBody>
          <a:bodyPr>
            <a:noAutofit/>
          </a:bodyPr>
          <a:lstStyle/>
          <a:p>
            <a:r>
              <a:rPr lang="lv-LV" sz="900" dirty="0">
                <a:solidFill>
                  <a:srgbClr val="005374"/>
                </a:solidFill>
                <a:latin typeface="Century Gothic" pitchFamily="34" charset="0"/>
                <a:cs typeface="Calibri" pitchFamily="34" charset="0"/>
              </a:rPr>
              <a:t>EM pārziņā esošo ES fondu atbalsta pasākumi jaunajā plānošanas periodā</a:t>
            </a:r>
            <a:endParaRPr lang="lv-LV" sz="900" dirty="0"/>
          </a:p>
        </p:txBody>
      </p:sp>
      <p:sp>
        <p:nvSpPr>
          <p:cNvPr id="10" name="TextBox 9"/>
          <p:cNvSpPr txBox="1"/>
          <p:nvPr/>
        </p:nvSpPr>
        <p:spPr>
          <a:xfrm>
            <a:off x="3394008" y="3803911"/>
            <a:ext cx="645368" cy="307777"/>
          </a:xfrm>
          <a:prstGeom prst="rect">
            <a:avLst/>
          </a:prstGeom>
          <a:noFill/>
        </p:spPr>
        <p:txBody>
          <a:bodyPr wrap="square" rtlCol="0">
            <a:spAutoFit/>
          </a:bodyPr>
          <a:lstStyle/>
          <a:p>
            <a:r>
              <a:rPr lang="lv-LV" sz="1400" b="1" dirty="0" smtClean="0">
                <a:solidFill>
                  <a:prstClr val="white"/>
                </a:solidFill>
              </a:rPr>
              <a:t>JŪL.</a:t>
            </a:r>
            <a:endParaRPr lang="lv-LV" sz="1400" b="1" dirty="0">
              <a:solidFill>
                <a:prstClr val="white"/>
              </a:solidFill>
            </a:endParaRPr>
          </a:p>
        </p:txBody>
      </p:sp>
      <p:sp>
        <p:nvSpPr>
          <p:cNvPr id="15" name="TextBox 14"/>
          <p:cNvSpPr txBox="1"/>
          <p:nvPr/>
        </p:nvSpPr>
        <p:spPr>
          <a:xfrm>
            <a:off x="5215032" y="3812345"/>
            <a:ext cx="744894" cy="307777"/>
          </a:xfrm>
          <a:prstGeom prst="rect">
            <a:avLst/>
          </a:prstGeom>
          <a:noFill/>
        </p:spPr>
        <p:txBody>
          <a:bodyPr wrap="square" rtlCol="0">
            <a:spAutoFit/>
          </a:bodyPr>
          <a:lstStyle/>
          <a:p>
            <a:r>
              <a:rPr lang="lv-LV" sz="1400" b="1" dirty="0" smtClean="0">
                <a:solidFill>
                  <a:prstClr val="white"/>
                </a:solidFill>
              </a:rPr>
              <a:t>SEPT.</a:t>
            </a:r>
            <a:endParaRPr lang="lv-LV" sz="1400" b="1" dirty="0">
              <a:solidFill>
                <a:prstClr val="white"/>
              </a:solidFill>
            </a:endParaRPr>
          </a:p>
        </p:txBody>
      </p:sp>
      <p:sp>
        <p:nvSpPr>
          <p:cNvPr id="16" name="TextBox 15"/>
          <p:cNvSpPr txBox="1"/>
          <p:nvPr/>
        </p:nvSpPr>
        <p:spPr>
          <a:xfrm>
            <a:off x="7105260" y="3812345"/>
            <a:ext cx="744894" cy="307777"/>
          </a:xfrm>
          <a:prstGeom prst="rect">
            <a:avLst/>
          </a:prstGeom>
          <a:noFill/>
        </p:spPr>
        <p:txBody>
          <a:bodyPr wrap="square" rtlCol="0">
            <a:spAutoFit/>
          </a:bodyPr>
          <a:lstStyle/>
          <a:p>
            <a:r>
              <a:rPr lang="lv-LV" sz="1400" b="1" dirty="0" smtClean="0">
                <a:solidFill>
                  <a:prstClr val="white"/>
                </a:solidFill>
              </a:rPr>
              <a:t>JAN.</a:t>
            </a:r>
            <a:endParaRPr lang="lv-LV" sz="1400" b="1" dirty="0">
              <a:solidFill>
                <a:prstClr val="white"/>
              </a:solidFill>
            </a:endParaRPr>
          </a:p>
        </p:txBody>
      </p:sp>
      <p:sp>
        <p:nvSpPr>
          <p:cNvPr id="17" name="TextBox 16"/>
          <p:cNvSpPr txBox="1"/>
          <p:nvPr/>
        </p:nvSpPr>
        <p:spPr>
          <a:xfrm>
            <a:off x="4102359" y="4113177"/>
            <a:ext cx="645368" cy="307777"/>
          </a:xfrm>
          <a:prstGeom prst="rect">
            <a:avLst/>
          </a:prstGeom>
          <a:noFill/>
        </p:spPr>
        <p:txBody>
          <a:bodyPr wrap="square" rtlCol="0">
            <a:spAutoFit/>
          </a:bodyPr>
          <a:lstStyle/>
          <a:p>
            <a:r>
              <a:rPr lang="lv-LV" sz="1400" b="1" dirty="0" smtClean="0">
                <a:solidFill>
                  <a:srgbClr val="005374"/>
                </a:solidFill>
              </a:rPr>
              <a:t>2015</a:t>
            </a:r>
            <a:endParaRPr lang="lv-LV" sz="1400" b="1" dirty="0">
              <a:solidFill>
                <a:srgbClr val="005374"/>
              </a:solidFill>
            </a:endParaRPr>
          </a:p>
        </p:txBody>
      </p:sp>
      <p:sp>
        <p:nvSpPr>
          <p:cNvPr id="19" name="TextBox 18"/>
          <p:cNvSpPr txBox="1"/>
          <p:nvPr/>
        </p:nvSpPr>
        <p:spPr>
          <a:xfrm>
            <a:off x="6133321" y="4111688"/>
            <a:ext cx="645368" cy="307777"/>
          </a:xfrm>
          <a:prstGeom prst="rect">
            <a:avLst/>
          </a:prstGeom>
          <a:noFill/>
        </p:spPr>
        <p:txBody>
          <a:bodyPr wrap="square" rtlCol="0">
            <a:spAutoFit/>
          </a:bodyPr>
          <a:lstStyle/>
          <a:p>
            <a:r>
              <a:rPr lang="lv-LV" sz="1400" b="1" dirty="0" smtClean="0">
                <a:solidFill>
                  <a:srgbClr val="005374"/>
                </a:solidFill>
              </a:rPr>
              <a:t>2015</a:t>
            </a:r>
            <a:endParaRPr lang="lv-LV" sz="1400" b="1" dirty="0">
              <a:solidFill>
                <a:srgbClr val="005374"/>
              </a:solidFill>
            </a:endParaRPr>
          </a:p>
        </p:txBody>
      </p:sp>
      <p:sp>
        <p:nvSpPr>
          <p:cNvPr id="20" name="TextBox 19"/>
          <p:cNvSpPr txBox="1"/>
          <p:nvPr/>
        </p:nvSpPr>
        <p:spPr>
          <a:xfrm>
            <a:off x="7378181" y="4088163"/>
            <a:ext cx="645368" cy="307777"/>
          </a:xfrm>
          <a:prstGeom prst="rect">
            <a:avLst/>
          </a:prstGeom>
          <a:noFill/>
        </p:spPr>
        <p:txBody>
          <a:bodyPr wrap="square" rtlCol="0">
            <a:spAutoFit/>
          </a:bodyPr>
          <a:lstStyle/>
          <a:p>
            <a:r>
              <a:rPr lang="lv-LV" sz="1400" b="1" dirty="0" smtClean="0">
                <a:solidFill>
                  <a:srgbClr val="005374"/>
                </a:solidFill>
              </a:rPr>
              <a:t>2016</a:t>
            </a:r>
            <a:endParaRPr lang="lv-LV" sz="1400" b="1" dirty="0">
              <a:solidFill>
                <a:srgbClr val="005374"/>
              </a:solidFill>
            </a:endParaRPr>
          </a:p>
        </p:txBody>
      </p:sp>
      <p:sp>
        <p:nvSpPr>
          <p:cNvPr id="11" name="TextBox 10"/>
          <p:cNvSpPr txBox="1"/>
          <p:nvPr/>
        </p:nvSpPr>
        <p:spPr>
          <a:xfrm>
            <a:off x="220437" y="2887834"/>
            <a:ext cx="2432180" cy="2708434"/>
          </a:xfrm>
          <a:prstGeom prst="rect">
            <a:avLst/>
          </a:prstGeom>
          <a:noFill/>
        </p:spPr>
        <p:txBody>
          <a:bodyPr wrap="square" rtlCol="0">
            <a:spAutoFit/>
          </a:bodyPr>
          <a:lstStyle/>
          <a:p>
            <a:pPr marL="285750" indent="-285750">
              <a:buClr>
                <a:srgbClr val="005374"/>
              </a:buClr>
              <a:buFont typeface="Wingdings" panose="05000000000000000000" pitchFamily="2" charset="2"/>
              <a:buChar char="Ø"/>
            </a:pPr>
            <a:r>
              <a:rPr lang="lv-LV" dirty="0" smtClean="0">
                <a:solidFill>
                  <a:prstClr val="black"/>
                </a:solidFill>
              </a:rPr>
              <a:t>Atbalsts jaunu produktu ieviešanai ražošanā</a:t>
            </a:r>
          </a:p>
          <a:p>
            <a:endParaRPr lang="lv-LV" dirty="0">
              <a:solidFill>
                <a:prstClr val="black"/>
              </a:solidFill>
            </a:endParaRPr>
          </a:p>
          <a:p>
            <a:pPr marL="285750" indent="-285750">
              <a:buClr>
                <a:srgbClr val="005374"/>
              </a:buClr>
              <a:buFont typeface="Wingdings" panose="05000000000000000000" pitchFamily="2" charset="2"/>
              <a:buChar char="Ø"/>
            </a:pPr>
            <a:r>
              <a:rPr lang="lv-LV" dirty="0" smtClean="0">
                <a:solidFill>
                  <a:prstClr val="black"/>
                </a:solidFill>
              </a:rPr>
              <a:t>Ārējo tirgu apgūšana – ārējais mārketings</a:t>
            </a:r>
          </a:p>
          <a:p>
            <a:endParaRPr lang="lv-LV" dirty="0">
              <a:solidFill>
                <a:prstClr val="black"/>
              </a:solidFill>
            </a:endParaRPr>
          </a:p>
          <a:p>
            <a:pPr marL="285750" indent="-285750">
              <a:buClr>
                <a:srgbClr val="005374"/>
              </a:buClr>
              <a:buFont typeface="Wingdings" panose="05000000000000000000" pitchFamily="2" charset="2"/>
              <a:buChar char="Ø"/>
            </a:pPr>
            <a:r>
              <a:rPr lang="lv-LV" dirty="0" smtClean="0">
                <a:solidFill>
                  <a:prstClr val="black"/>
                </a:solidFill>
              </a:rPr>
              <a:t>Atbalsts nodarbināto apmācībām</a:t>
            </a:r>
          </a:p>
          <a:p>
            <a:endParaRPr lang="lv-LV" dirty="0">
              <a:solidFill>
                <a:prstClr val="black"/>
              </a:solidFill>
            </a:endParaRPr>
          </a:p>
        </p:txBody>
      </p:sp>
    </p:spTree>
    <p:extLst>
      <p:ext uri="{BB962C8B-B14F-4D97-AF65-F5344CB8AC3E}">
        <p14:creationId xmlns:p14="http://schemas.microsoft.com/office/powerpoint/2010/main" val="3573549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244436" y="682550"/>
            <a:ext cx="6442364" cy="1036637"/>
          </a:xfrm>
        </p:spPr>
        <p:txBody>
          <a:bodyPr/>
          <a:lstStyle/>
          <a:p>
            <a:r>
              <a:rPr lang="lv-LV" altLang="lv-LV" dirty="0">
                <a:solidFill>
                  <a:srgbClr val="005374"/>
                </a:solidFill>
              </a:rPr>
              <a:t>Jaunu produktu ieviešana ražošanā (atbalsts iekārtu iegādei)</a:t>
            </a:r>
            <a:endParaRPr lang="lv-LV" altLang="lv-LV" dirty="0" smtClean="0">
              <a:solidFill>
                <a:srgbClr val="005374"/>
              </a:solidFill>
            </a:endParaRPr>
          </a:p>
        </p:txBody>
      </p:sp>
      <p:sp>
        <p:nvSpPr>
          <p:cNvPr id="33795" name="Content Placeholder 2"/>
          <p:cNvSpPr>
            <a:spLocks noGrp="1"/>
          </p:cNvSpPr>
          <p:nvPr>
            <p:ph idx="1"/>
          </p:nvPr>
        </p:nvSpPr>
        <p:spPr>
          <a:xfrm>
            <a:off x="1828800" y="1694798"/>
            <a:ext cx="6096000" cy="4253420"/>
          </a:xfrm>
        </p:spPr>
        <p:txBody>
          <a:bodyPr>
            <a:normAutofit fontScale="55000" lnSpcReduction="20000"/>
          </a:bodyPr>
          <a:lstStyle/>
          <a:p>
            <a:pPr marL="342900" indent="-342900" algn="just">
              <a:spcAft>
                <a:spcPts val="600"/>
              </a:spcAft>
              <a:buClr>
                <a:srgbClr val="228B9D"/>
              </a:buClr>
              <a:buFont typeface="Arial" charset="0"/>
              <a:buChar char="•"/>
            </a:pPr>
            <a:r>
              <a:rPr lang="lv-LV" altLang="lv-LV" sz="2500" dirty="0">
                <a:solidFill>
                  <a:srgbClr val="005374"/>
                </a:solidFill>
              </a:rPr>
              <a:t>ES SF finansējums: </a:t>
            </a:r>
            <a:r>
              <a:rPr lang="lv-LV" altLang="lv-LV" sz="2500" b="1" dirty="0">
                <a:solidFill>
                  <a:srgbClr val="005374"/>
                </a:solidFill>
              </a:rPr>
              <a:t>60 milj. EUR</a:t>
            </a:r>
          </a:p>
          <a:p>
            <a:pPr marL="1104900" lvl="1" indent="-342900" algn="just">
              <a:spcAft>
                <a:spcPts val="600"/>
              </a:spcAft>
              <a:buClr>
                <a:srgbClr val="228B9D"/>
              </a:buClr>
              <a:buFont typeface="Arial" charset="0"/>
              <a:buChar char="•"/>
            </a:pPr>
            <a:r>
              <a:rPr lang="lv-LV" altLang="lv-LV" sz="2500" dirty="0">
                <a:solidFill>
                  <a:srgbClr val="005374"/>
                </a:solidFill>
                <a:latin typeface="Verdana" panose="020B0604030504040204" pitchFamily="34" charset="0"/>
                <a:ea typeface="Verdana" panose="020B0604030504040204" pitchFamily="34" charset="0"/>
                <a:cs typeface="Verdana" panose="020B0604030504040204" pitchFamily="34" charset="0"/>
              </a:rPr>
              <a:t>Minimālās attiecināmās izmaksas 50 000 </a:t>
            </a:r>
            <a:r>
              <a:rPr lang="lv-LV" altLang="lv-LV" sz="2500" dirty="0" smtClean="0">
                <a:solidFill>
                  <a:srgbClr val="005374"/>
                </a:solidFill>
                <a:latin typeface="Verdana" panose="020B0604030504040204" pitchFamily="34" charset="0"/>
                <a:ea typeface="Verdana" panose="020B0604030504040204" pitchFamily="34" charset="0"/>
                <a:cs typeface="Verdana" panose="020B0604030504040204" pitchFamily="34" charset="0"/>
              </a:rPr>
              <a:t>EUR</a:t>
            </a:r>
            <a:endParaRPr lang="lv-LV" altLang="lv-LV" sz="2500" dirty="0">
              <a:solidFill>
                <a:srgbClr val="005374"/>
              </a:solidFill>
              <a:latin typeface="Verdana" panose="020B0604030504040204" pitchFamily="34" charset="0"/>
              <a:ea typeface="Verdana" panose="020B0604030504040204" pitchFamily="34" charset="0"/>
              <a:cs typeface="Verdana" panose="020B0604030504040204" pitchFamily="34" charset="0"/>
            </a:endParaRPr>
          </a:p>
          <a:p>
            <a:pPr marL="1104900" lvl="1" indent="-342900" algn="just">
              <a:spcAft>
                <a:spcPts val="600"/>
              </a:spcAft>
              <a:buClr>
                <a:srgbClr val="228B9D"/>
              </a:buClr>
              <a:buFont typeface="Arial" charset="0"/>
              <a:buChar char="•"/>
            </a:pPr>
            <a:r>
              <a:rPr lang="lv-LV" altLang="lv-LV" sz="2500" dirty="0" smtClean="0">
                <a:solidFill>
                  <a:srgbClr val="005374"/>
                </a:solidFill>
                <a:latin typeface="Verdana" panose="020B0604030504040204" pitchFamily="34" charset="0"/>
                <a:ea typeface="Verdana" panose="020B0604030504040204" pitchFamily="34" charset="0"/>
                <a:cs typeface="Verdana" panose="020B0604030504040204" pitchFamily="34" charset="0"/>
              </a:rPr>
              <a:t>Maksimālais </a:t>
            </a:r>
            <a:r>
              <a:rPr lang="lv-LV" altLang="lv-LV" sz="2500" dirty="0">
                <a:solidFill>
                  <a:srgbClr val="005374"/>
                </a:solidFill>
                <a:latin typeface="Verdana" panose="020B0604030504040204" pitchFamily="34" charset="0"/>
                <a:ea typeface="Verdana" panose="020B0604030504040204" pitchFamily="34" charset="0"/>
                <a:cs typeface="Verdana" panose="020B0604030504040204" pitchFamily="34" charset="0"/>
              </a:rPr>
              <a:t>atbalsts projektam (saistīto personu grupai) 2 milj. EUR. </a:t>
            </a:r>
            <a:r>
              <a:rPr lang="lv-LV" altLang="lv-LV" sz="2500" b="1" dirty="0">
                <a:solidFill>
                  <a:srgbClr val="005374"/>
                </a:solidFill>
                <a:latin typeface="Verdana" panose="020B0604030504040204" pitchFamily="34" charset="0"/>
                <a:ea typeface="Verdana" panose="020B0604030504040204" pitchFamily="34" charset="0"/>
                <a:cs typeface="Verdana" panose="020B0604030504040204" pitchFamily="34" charset="0"/>
              </a:rPr>
              <a:t>Atbalstu varētu saņemt 30-70 </a:t>
            </a:r>
            <a:r>
              <a:rPr lang="lv-LV" altLang="lv-LV" sz="2500" b="1" dirty="0" smtClean="0">
                <a:solidFill>
                  <a:srgbClr val="005374"/>
                </a:solidFill>
                <a:latin typeface="Verdana" panose="020B0604030504040204" pitchFamily="34" charset="0"/>
                <a:ea typeface="Verdana" panose="020B0604030504040204" pitchFamily="34" charset="0"/>
                <a:cs typeface="Verdana" panose="020B0604030504040204" pitchFamily="34" charset="0"/>
              </a:rPr>
              <a:t>projekti</a:t>
            </a:r>
            <a:endParaRPr lang="lv-LV" altLang="lv-LV" sz="2500" dirty="0">
              <a:solidFill>
                <a:srgbClr val="005374"/>
              </a:solidFill>
              <a:latin typeface="Verdana" panose="020B0604030504040204" pitchFamily="34" charset="0"/>
              <a:ea typeface="Verdana" panose="020B0604030504040204" pitchFamily="34" charset="0"/>
              <a:cs typeface="Verdana" panose="020B0604030504040204" pitchFamily="34" charset="0"/>
            </a:endParaRPr>
          </a:p>
          <a:p>
            <a:pPr marL="1104900" lvl="1" indent="-342900" algn="just">
              <a:spcAft>
                <a:spcPts val="600"/>
              </a:spcAft>
              <a:buClr>
                <a:srgbClr val="228B9D"/>
              </a:buClr>
              <a:buFont typeface="Arial" charset="0"/>
              <a:buChar char="•"/>
            </a:pPr>
            <a:r>
              <a:rPr lang="lv-LV" altLang="lv-LV" sz="2500" dirty="0" smtClean="0">
                <a:solidFill>
                  <a:srgbClr val="005374"/>
                </a:solidFill>
                <a:latin typeface="Verdana" panose="020B0604030504040204" pitchFamily="34" charset="0"/>
                <a:ea typeface="Verdana" panose="020B0604030504040204" pitchFamily="34" charset="0"/>
                <a:cs typeface="Verdana" panose="020B0604030504040204" pitchFamily="34" charset="0"/>
              </a:rPr>
              <a:t>Maksimālā </a:t>
            </a:r>
            <a:r>
              <a:rPr lang="lv-LV" altLang="lv-LV" sz="2500" dirty="0">
                <a:solidFill>
                  <a:srgbClr val="005374"/>
                </a:solidFill>
                <a:latin typeface="Verdana" panose="020B0604030504040204" pitchFamily="34" charset="0"/>
                <a:ea typeface="Verdana" panose="020B0604030504040204" pitchFamily="34" charset="0"/>
                <a:cs typeface="Verdana" panose="020B0604030504040204" pitchFamily="34" charset="0"/>
              </a:rPr>
              <a:t>intensitāte: 35%, līdz ar to lielāko projektu apmērs ~5,7 milj. </a:t>
            </a:r>
            <a:r>
              <a:rPr lang="lv-LV" altLang="lv-LV" sz="2500" dirty="0" smtClean="0">
                <a:solidFill>
                  <a:srgbClr val="005374"/>
                </a:solidFill>
                <a:latin typeface="Verdana" panose="020B0604030504040204" pitchFamily="34" charset="0"/>
                <a:ea typeface="Verdana" panose="020B0604030504040204" pitchFamily="34" charset="0"/>
                <a:cs typeface="Verdana" panose="020B0604030504040204" pitchFamily="34" charset="0"/>
              </a:rPr>
              <a:t>EUR</a:t>
            </a:r>
            <a:endParaRPr lang="lv-LV" altLang="lv-LV" sz="2500" dirty="0">
              <a:solidFill>
                <a:srgbClr val="005374"/>
              </a:solidFill>
              <a:latin typeface="Verdana" panose="020B0604030504040204" pitchFamily="34" charset="0"/>
              <a:ea typeface="Verdana" panose="020B0604030504040204" pitchFamily="34" charset="0"/>
              <a:cs typeface="Verdana" panose="020B0604030504040204" pitchFamily="34" charset="0"/>
            </a:endParaRPr>
          </a:p>
          <a:p>
            <a:pPr marL="342900" indent="-342900" algn="just">
              <a:spcAft>
                <a:spcPts val="600"/>
              </a:spcAft>
              <a:buClr>
                <a:srgbClr val="228B9D"/>
              </a:buClr>
              <a:buFont typeface="Arial" charset="0"/>
              <a:buChar char="•"/>
            </a:pPr>
            <a:r>
              <a:rPr lang="lv-LV" altLang="lv-LV" sz="2500" dirty="0">
                <a:solidFill>
                  <a:srgbClr val="005374"/>
                </a:solidFill>
              </a:rPr>
              <a:t>Atbalstu piešķir </a:t>
            </a:r>
            <a:r>
              <a:rPr lang="lv-LV" altLang="lv-LV" sz="2500" b="1" dirty="0">
                <a:solidFill>
                  <a:srgbClr val="005374"/>
                </a:solidFill>
              </a:rPr>
              <a:t>jaunu ražošanas un pakalpojumu sniegšanas iekārtu </a:t>
            </a:r>
            <a:r>
              <a:rPr lang="lv-LV" altLang="lv-LV" sz="2500" b="1" dirty="0" smtClean="0">
                <a:solidFill>
                  <a:srgbClr val="005374"/>
                </a:solidFill>
              </a:rPr>
              <a:t>iegādei</a:t>
            </a:r>
            <a:endParaRPr lang="lv-LV" altLang="lv-LV" sz="2500" dirty="0">
              <a:solidFill>
                <a:srgbClr val="005374"/>
              </a:solidFill>
            </a:endParaRPr>
          </a:p>
          <a:p>
            <a:pPr marL="342900" indent="-342900" algn="just">
              <a:spcAft>
                <a:spcPts val="600"/>
              </a:spcAft>
              <a:buClr>
                <a:srgbClr val="228B9D"/>
              </a:buClr>
              <a:buFont typeface="Arial" charset="0"/>
              <a:buChar char="•"/>
            </a:pPr>
            <a:r>
              <a:rPr lang="lv-LV" altLang="lv-LV" sz="2500" dirty="0" smtClean="0">
                <a:solidFill>
                  <a:srgbClr val="005374"/>
                </a:solidFill>
              </a:rPr>
              <a:t>Nozaru </a:t>
            </a:r>
            <a:r>
              <a:rPr lang="lv-LV" altLang="lv-LV" sz="2500" dirty="0">
                <a:solidFill>
                  <a:srgbClr val="005374"/>
                </a:solidFill>
              </a:rPr>
              <a:t>ierobežojums – atbalstu piešķir </a:t>
            </a:r>
            <a:r>
              <a:rPr lang="lv-LV" altLang="lv-LV" sz="2500" b="1" dirty="0">
                <a:solidFill>
                  <a:srgbClr val="005374"/>
                </a:solidFill>
              </a:rPr>
              <a:t>apstrādes rūpniecības nozarē, veselības aprūpes nozarē </a:t>
            </a:r>
            <a:r>
              <a:rPr lang="lv-LV" altLang="lv-LV" sz="2500" dirty="0">
                <a:solidFill>
                  <a:srgbClr val="005374"/>
                </a:solidFill>
              </a:rPr>
              <a:t>(privātās klīnikas</a:t>
            </a:r>
            <a:r>
              <a:rPr lang="lv-LV" altLang="lv-LV" sz="2500" dirty="0" smtClean="0">
                <a:solidFill>
                  <a:srgbClr val="005374"/>
                </a:solidFill>
              </a:rPr>
              <a:t>)</a:t>
            </a:r>
            <a:endParaRPr lang="lv-LV" altLang="lv-LV" sz="2500" dirty="0">
              <a:solidFill>
                <a:srgbClr val="005374"/>
              </a:solidFill>
            </a:endParaRPr>
          </a:p>
          <a:p>
            <a:pPr marL="342900" indent="-342900" algn="just">
              <a:spcAft>
                <a:spcPts val="600"/>
              </a:spcAft>
              <a:buClr>
                <a:srgbClr val="228B9D"/>
              </a:buClr>
              <a:buFont typeface="Arial" charset="0"/>
              <a:buChar char="•"/>
            </a:pPr>
            <a:r>
              <a:rPr lang="lv-LV" altLang="lv-LV" sz="2500" dirty="0">
                <a:solidFill>
                  <a:srgbClr val="005374"/>
                </a:solidFill>
              </a:rPr>
              <a:t>Projekta rezultātā jārada viena darba vieta par katriem 200 000 EUR saņemtā atbalsta</a:t>
            </a:r>
            <a:r>
              <a:rPr lang="lv-LV" altLang="lv-LV" sz="2500" dirty="0" smtClean="0">
                <a:solidFill>
                  <a:srgbClr val="005374"/>
                </a:solidFill>
              </a:rPr>
              <a:t>. Kopā </a:t>
            </a:r>
            <a:r>
              <a:rPr lang="lv-LV" altLang="lv-LV" sz="2500" b="1" dirty="0" smtClean="0">
                <a:solidFill>
                  <a:srgbClr val="005374"/>
                </a:solidFill>
              </a:rPr>
              <a:t>plānots radīt vismaz 300 darba vietas</a:t>
            </a:r>
            <a:endParaRPr lang="lv-LV" altLang="lv-LV" sz="2500" dirty="0">
              <a:solidFill>
                <a:srgbClr val="005374"/>
              </a:solidFill>
            </a:endParaRPr>
          </a:p>
          <a:p>
            <a:pPr marL="342900" indent="-342900" algn="just">
              <a:spcAft>
                <a:spcPts val="600"/>
              </a:spcAft>
              <a:buClr>
                <a:srgbClr val="228B9D"/>
              </a:buClr>
              <a:buFont typeface="Arial" charset="0"/>
              <a:buChar char="•"/>
            </a:pPr>
            <a:r>
              <a:rPr lang="lv-LV" altLang="lv-LV" sz="2500" dirty="0" smtClean="0">
                <a:solidFill>
                  <a:srgbClr val="005374"/>
                </a:solidFill>
              </a:rPr>
              <a:t>Projekta </a:t>
            </a:r>
            <a:r>
              <a:rPr lang="lv-LV" altLang="lv-LV" sz="2500" dirty="0">
                <a:solidFill>
                  <a:srgbClr val="005374"/>
                </a:solidFill>
              </a:rPr>
              <a:t>rezultātā vismaz 50% no saražotā vai sniegtajiem pakalpojumiem </a:t>
            </a:r>
            <a:r>
              <a:rPr lang="lv-LV" altLang="lv-LV" sz="2500" dirty="0" smtClean="0">
                <a:solidFill>
                  <a:srgbClr val="005374"/>
                </a:solidFill>
              </a:rPr>
              <a:t>jāeksportē</a:t>
            </a:r>
            <a:endParaRPr lang="lv-LV" altLang="lv-LV" dirty="0" smtClean="0">
              <a:solidFill>
                <a:srgbClr val="005374"/>
              </a:solidFill>
            </a:endParaRPr>
          </a:p>
          <a:p>
            <a:pPr marL="342900" indent="-342900" algn="just">
              <a:lnSpc>
                <a:spcPct val="70000"/>
              </a:lnSpc>
              <a:spcAft>
                <a:spcPts val="600"/>
              </a:spcAft>
              <a:buClr>
                <a:srgbClr val="228B9D"/>
              </a:buClr>
              <a:buFont typeface="Wingdings" pitchFamily="2" charset="2"/>
              <a:buChar char="q"/>
            </a:pPr>
            <a:endParaRPr lang="lv-LV" altLang="lv-LV" dirty="0" smtClean="0"/>
          </a:p>
        </p:txBody>
      </p:sp>
      <p:sp>
        <p:nvSpPr>
          <p:cNvPr id="33796" name="Text Placeholder 1"/>
          <p:cNvSpPr>
            <a:spLocks noGrp="1"/>
          </p:cNvSpPr>
          <p:nvPr>
            <p:ph type="body" sz="quarter" idx="10"/>
          </p:nvPr>
        </p:nvSpPr>
        <p:spPr/>
        <p:txBody>
          <a:bodyPr/>
          <a:lstStyle/>
          <a:p>
            <a:r>
              <a:rPr lang="lv-LV" dirty="0" smtClean="0"/>
              <a:t>06.05.2015</a:t>
            </a:r>
            <a:r>
              <a:rPr lang="lv-LV" dirty="0"/>
              <a:t>.</a:t>
            </a:r>
          </a:p>
          <a:p>
            <a:endParaRPr lang="lv-LV" altLang="lv-LV" dirty="0" smtClean="0"/>
          </a:p>
        </p:txBody>
      </p:sp>
      <p:sp>
        <p:nvSpPr>
          <p:cNvPr id="33797" name="Text Placeholder 2"/>
          <p:cNvSpPr>
            <a:spLocks noGrp="1"/>
          </p:cNvSpPr>
          <p:nvPr>
            <p:ph type="body" sz="quarter" idx="12"/>
          </p:nvPr>
        </p:nvSpPr>
        <p:spPr>
          <a:xfrm>
            <a:off x="3904735" y="6324600"/>
            <a:ext cx="4629665" cy="304800"/>
          </a:xfrm>
        </p:spPr>
        <p:txBody>
          <a:bodyPr>
            <a:noAutofit/>
          </a:bodyPr>
          <a:lstStyle/>
          <a:p>
            <a:r>
              <a:rPr lang="lv-LV" sz="900" dirty="0">
                <a:solidFill>
                  <a:srgbClr val="005374"/>
                </a:solidFill>
                <a:latin typeface="Century Gothic" pitchFamily="34" charset="0"/>
                <a:cs typeface="Calibri" pitchFamily="34" charset="0"/>
              </a:rPr>
              <a:t>EM pārziņā esošo ES fondu atbalsta pasākumi jaunajā plānošanas periodā</a:t>
            </a:r>
            <a:endParaRPr lang="lv-LV" altLang="lv-LV" sz="900" dirty="0"/>
          </a:p>
        </p:txBody>
      </p:sp>
    </p:spTree>
    <p:extLst>
      <p:ext uri="{BB962C8B-B14F-4D97-AF65-F5344CB8AC3E}">
        <p14:creationId xmlns:p14="http://schemas.microsoft.com/office/powerpoint/2010/main" val="1165094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89_Prezentacija_templateLV</Template>
  <TotalTime>1799</TotalTime>
  <Words>1012</Words>
  <Application>Microsoft Office PowerPoint</Application>
  <PresentationFormat>On-screen Show (4:3)</PresentationFormat>
  <Paragraphs>151</Paragraphs>
  <Slides>20</Slides>
  <Notes>2</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31" baseType="lpstr">
      <vt:lpstr>ＭＳ Ｐゴシック</vt:lpstr>
      <vt:lpstr>Arial</vt:lpstr>
      <vt:lpstr>Calibri</vt:lpstr>
      <vt:lpstr>Century Gothic</vt:lpstr>
      <vt:lpstr>Franklin Gothic Book</vt:lpstr>
      <vt:lpstr>Times New Roman</vt:lpstr>
      <vt:lpstr>Verdana</vt:lpstr>
      <vt:lpstr>Wingdings</vt:lpstr>
      <vt:lpstr>89_Prezentacija_templateLV</vt:lpstr>
      <vt:lpstr>1_Custom Design</vt:lpstr>
      <vt:lpstr>Microsoft Excel Chart</vt:lpstr>
      <vt:lpstr>EM pārziņā esošo ES fondu atbalsta pasākumi jaunajā plānošanas periodā</vt:lpstr>
      <vt:lpstr>2014.gadā Latvijas ekonomikas izaugsme ir kļuvusi lēnāka, tomēr tā joprojām ir virs ES-28 vidējā līmeņa</vt:lpstr>
      <vt:lpstr>PowerPoint Presentation</vt:lpstr>
      <vt:lpstr>Izaicinājumi</vt:lpstr>
      <vt:lpstr>Izdevumi P&amp;A</vt:lpstr>
      <vt:lpstr>PowerPoint Presentation</vt:lpstr>
      <vt:lpstr>Laika grafiks pasākumiem, kuru uzsākšana plānota 2015.gadā</vt:lpstr>
      <vt:lpstr>Laika grafiks pasākumiem, kuru uzsākšana plānota 2015.gadā</vt:lpstr>
      <vt:lpstr>Jaunu produktu ieviešana ražošanā (atbalsts iekārtu iegādei)</vt:lpstr>
      <vt:lpstr>Kvalitātes atlases kritēriji jaunu produktu ieviešana ražošanā</vt:lpstr>
      <vt:lpstr>Ārējo tirgu apgūšana (dalība izstādēs)</vt:lpstr>
      <vt:lpstr>Kvalitātes atlases kritēriji ārējo tirgu apgūšanai</vt:lpstr>
      <vt:lpstr>Atbalsts nodarbināto apmācībām – pirmā atlases kārta</vt:lpstr>
      <vt:lpstr>Tirgus nepilnības finansējuma pieejamībā Latvijā</vt:lpstr>
      <vt:lpstr>PowerPoint Presentation</vt:lpstr>
      <vt:lpstr>PowerPoint Presentation</vt:lpstr>
      <vt:lpstr>PowerPoint Presentation</vt:lpstr>
      <vt:lpstr>Finanšu pieejamība</vt:lpstr>
      <vt:lpstr>Energoefektivitātes paaugstināšana dzīvojamās ēkās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Zaiga Kronberga</cp:lastModifiedBy>
  <cp:revision>169</cp:revision>
  <cp:lastPrinted>2015-05-05T06:54:49Z</cp:lastPrinted>
  <dcterms:created xsi:type="dcterms:W3CDTF">2014-11-20T14:46:47Z</dcterms:created>
  <dcterms:modified xsi:type="dcterms:W3CDTF">2015-05-05T11:18:13Z</dcterms:modified>
</cp:coreProperties>
</file>